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11"/>
    <p:sldId id="257" r:id="rId112"/>
    <p:sldId id="258" r:id="rId113"/>
    <p:sldId id="259" r:id="rId114"/>
    <p:sldId id="260" r:id="rId115"/>
    <p:sldId id="261" r:id="rId116"/>
    <p:sldId id="262" r:id="rId117"/>
    <p:sldId id="263" r:id="rId118"/>
    <p:sldId id="264" r:id="rId119"/>
    <p:sldId id="265" r:id="rId120"/>
    <p:sldId id="266" r:id="rId121"/>
    <p:sldId id="267" r:id="rId122"/>
    <p:sldId id="268" r:id="rId123"/>
    <p:sldId id="269" r:id="rId124"/>
    <p:sldId id="270" r:id="rId125"/>
    <p:sldId id="271" r:id="rId126"/>
    <p:sldId id="272" r:id="rId127"/>
    <p:sldId id="273" r:id="rId128"/>
    <p:sldId id="274" r:id="rId129"/>
    <p:sldId id="275" r:id="rId130"/>
    <p:sldId id="276" r:id="rId131"/>
    <p:sldId id="277" r:id="rId132"/>
    <p:sldId id="278" r:id="rId133"/>
    <p:sldId id="279" r:id="rId134"/>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Droid Serif" charset="1" panose="02020600060500020200"/>
      <p:regular r:id="rId12"/>
    </p:embeddedFont>
    <p:embeddedFont>
      <p:font typeface="Droid Serif Bold" charset="1" panose="02020800060500020200"/>
      <p:regular r:id="rId13"/>
    </p:embeddedFont>
    <p:embeddedFont>
      <p:font typeface="Droid Serif Italics" charset="1" panose="02020600060500090200"/>
      <p:regular r:id="rId14"/>
    </p:embeddedFont>
    <p:embeddedFont>
      <p:font typeface="Droid Serif Bold Italics" charset="1" panose="02020800060500090200"/>
      <p:regular r:id="rId15"/>
    </p:embeddedFont>
    <p:embeddedFont>
      <p:font typeface="Open Sans Extra Bold" charset="1" panose="020B0906030804020204"/>
      <p:regular r:id="rId16"/>
    </p:embeddedFont>
    <p:embeddedFont>
      <p:font typeface="Open Sans Extra Bold Italics" charset="1" panose="020B0906030804020204"/>
      <p:regular r:id="rId17"/>
    </p:embeddedFont>
    <p:embeddedFont>
      <p:font typeface="Bernoru" charset="1" panose="00000A00000000000000"/>
      <p:regular r:id="rId18"/>
    </p:embeddedFont>
    <p:embeddedFont>
      <p:font typeface="Brittany" charset="1" panose="00000000000000000000"/>
      <p:regular r:id="rId19"/>
    </p:embeddedFont>
    <p:embeddedFont>
      <p:font typeface="Bugaki" charset="1" panose="00000000000000000000"/>
      <p:regular r:id="rId20"/>
    </p:embeddedFont>
    <p:embeddedFont>
      <p:font typeface="Bugaki Italics" charset="1" panose="00000000000000000000"/>
      <p:regular r:id="rId21"/>
    </p:embeddedFont>
    <p:embeddedFont>
      <p:font typeface="Helvetica Now" charset="1" panose="020B0504030202020204"/>
      <p:regular r:id="rId22"/>
    </p:embeddedFont>
    <p:embeddedFont>
      <p:font typeface="Helvetica Now Bold" charset="1" panose="020B0804030202020204"/>
      <p:regular r:id="rId23"/>
    </p:embeddedFont>
    <p:embeddedFont>
      <p:font typeface="Helvetica Now Italics" charset="1" panose="020B0504030202090204"/>
      <p:regular r:id="rId24"/>
    </p:embeddedFont>
    <p:embeddedFont>
      <p:font typeface="Helvetica Now Bold Italics" charset="1" panose="020B0904030202090204"/>
      <p:regular r:id="rId25"/>
    </p:embeddedFont>
    <p:embeddedFont>
      <p:font typeface="Helvetica Now Light" charset="1" panose="020B0404030202020204"/>
      <p:regular r:id="rId26"/>
    </p:embeddedFont>
    <p:embeddedFont>
      <p:font typeface="Helvetica Now Light Italics" charset="1" panose="020B0404030202090204"/>
      <p:regular r:id="rId27"/>
    </p:embeddedFont>
    <p:embeddedFont>
      <p:font typeface="Helvetica Now Heavy" charset="1" panose="020B0A04030202020204"/>
      <p:regular r:id="rId28"/>
    </p:embeddedFont>
    <p:embeddedFont>
      <p:font typeface="Helvetica Now Heavy Italics" charset="1" panose="020B0A04030202090204"/>
      <p:regular r:id="rId29"/>
    </p:embeddedFont>
    <p:embeddedFont>
      <p:font typeface="Helvetica World" charset="1" panose="020B0500040000020004"/>
      <p:regular r:id="rId30"/>
    </p:embeddedFont>
    <p:embeddedFont>
      <p:font typeface="Helvetica World Bold" charset="1" panose="020B0800040000020004"/>
      <p:regular r:id="rId31"/>
    </p:embeddedFont>
    <p:embeddedFont>
      <p:font typeface="Helvetica World Italics" charset="1" panose="020B0500040000090004"/>
      <p:regular r:id="rId32"/>
    </p:embeddedFont>
    <p:embeddedFont>
      <p:font typeface="Helvetica World Bold Italics" charset="1" panose="020B0800040000090004"/>
      <p:regular r:id="rId33"/>
    </p:embeddedFont>
    <p:embeddedFont>
      <p:font typeface="Tufuli Arabic" charset="1" panose="00000500000000000000"/>
      <p:regular r:id="rId34"/>
    </p:embeddedFont>
    <p:embeddedFont>
      <p:font typeface="Tufuli Arabic Bold" charset="1" panose="00000800000000000000"/>
      <p:regular r:id="rId35"/>
    </p:embeddedFont>
    <p:embeddedFont>
      <p:font typeface="Tufuli Arabic Light" charset="1" panose="00000400000000000000"/>
      <p:regular r:id="rId36"/>
    </p:embeddedFont>
    <p:embeddedFont>
      <p:font typeface="Tufuli Arabic Medium" charset="1" panose="00000600000000000000"/>
      <p:regular r:id="rId37"/>
    </p:embeddedFont>
    <p:embeddedFont>
      <p:font typeface="Tufuli Arabic Semi-Bold" charset="1" panose="00000700000000000000"/>
      <p:regular r:id="rId38"/>
    </p:embeddedFont>
    <p:embeddedFont>
      <p:font typeface="Canva Sans" charset="1" panose="020B0503030501040103"/>
      <p:regular r:id="rId39"/>
    </p:embeddedFont>
    <p:embeddedFont>
      <p:font typeface="Canva Sans Bold" charset="1" panose="020B0803030501040103"/>
      <p:regular r:id="rId40"/>
    </p:embeddedFont>
    <p:embeddedFont>
      <p:font typeface="Canva Sans Italics" charset="1" panose="020B0503030501040103"/>
      <p:regular r:id="rId41"/>
    </p:embeddedFont>
    <p:embeddedFont>
      <p:font typeface="Canva Sans Bold Italics" charset="1" panose="020B0803030501040103"/>
      <p:regular r:id="rId42"/>
    </p:embeddedFont>
    <p:embeddedFont>
      <p:font typeface="Canva Sans Medium" charset="1" panose="020B0603030501040103"/>
      <p:regular r:id="rId43"/>
    </p:embeddedFont>
    <p:embeddedFont>
      <p:font typeface="Canva Sans Medium Italics" charset="1" panose="020B0603030501040103"/>
      <p:regular r:id="rId44"/>
    </p:embeddedFont>
    <p:embeddedFont>
      <p:font typeface="Aileron" charset="1" panose="00000500000000000000"/>
      <p:regular r:id="rId45"/>
    </p:embeddedFont>
    <p:embeddedFont>
      <p:font typeface="Aileron Bold" charset="1" panose="00000800000000000000"/>
      <p:regular r:id="rId46"/>
    </p:embeddedFont>
    <p:embeddedFont>
      <p:font typeface="Aileron Italics" charset="1" panose="00000500000000000000"/>
      <p:regular r:id="rId47"/>
    </p:embeddedFont>
    <p:embeddedFont>
      <p:font typeface="Aileron Bold Italics" charset="1" panose="00000800000000000000"/>
      <p:regular r:id="rId48"/>
    </p:embeddedFont>
    <p:embeddedFont>
      <p:font typeface="Aileron Thin" charset="1" panose="00000300000000000000"/>
      <p:regular r:id="rId49"/>
    </p:embeddedFont>
    <p:embeddedFont>
      <p:font typeface="Aileron Thin Italics" charset="1" panose="00000300000000000000"/>
      <p:regular r:id="rId50"/>
    </p:embeddedFont>
    <p:embeddedFont>
      <p:font typeface="Aileron Light" charset="1" panose="00000400000000000000"/>
      <p:regular r:id="rId51"/>
    </p:embeddedFont>
    <p:embeddedFont>
      <p:font typeface="Aileron Light Italics" charset="1" panose="00000400000000000000"/>
      <p:regular r:id="rId52"/>
    </p:embeddedFont>
    <p:embeddedFont>
      <p:font typeface="Aileron Ultra-Bold" charset="1" panose="00000A00000000000000"/>
      <p:regular r:id="rId53"/>
    </p:embeddedFont>
    <p:embeddedFont>
      <p:font typeface="Aileron Ultra-Bold Italics" charset="1" panose="00000A00000000000000"/>
      <p:regular r:id="rId54"/>
    </p:embeddedFont>
    <p:embeddedFont>
      <p:font typeface="Aileron Heavy" charset="1" panose="00000A00000000000000"/>
      <p:regular r:id="rId55"/>
    </p:embeddedFont>
    <p:embeddedFont>
      <p:font typeface="Aileron Heavy Italics" charset="1" panose="00000A00000000000000"/>
      <p:regular r:id="rId56"/>
    </p:embeddedFont>
    <p:embeddedFont>
      <p:font typeface="Open Sauce" charset="1" panose="00000500000000000000"/>
      <p:regular r:id="rId57"/>
    </p:embeddedFont>
    <p:embeddedFont>
      <p:font typeface="Open Sauce Bold" charset="1" panose="00000800000000000000"/>
      <p:regular r:id="rId58"/>
    </p:embeddedFont>
    <p:embeddedFont>
      <p:font typeface="Open Sauce Italics" charset="1" panose="00000500000000000000"/>
      <p:regular r:id="rId59"/>
    </p:embeddedFont>
    <p:embeddedFont>
      <p:font typeface="Open Sauce Bold Italics" charset="1" panose="00000800000000000000"/>
      <p:regular r:id="rId60"/>
    </p:embeddedFont>
    <p:embeddedFont>
      <p:font typeface="Open Sauce Light" charset="1" panose="00000400000000000000"/>
      <p:regular r:id="rId61"/>
    </p:embeddedFont>
    <p:embeddedFont>
      <p:font typeface="Open Sauce Light Italics" charset="1" panose="00000400000000000000"/>
      <p:regular r:id="rId62"/>
    </p:embeddedFont>
    <p:embeddedFont>
      <p:font typeface="Open Sauce Medium" charset="1" panose="00000600000000000000"/>
      <p:regular r:id="rId63"/>
    </p:embeddedFont>
    <p:embeddedFont>
      <p:font typeface="Open Sauce Medium Italics" charset="1" panose="00000600000000000000"/>
      <p:regular r:id="rId64"/>
    </p:embeddedFont>
    <p:embeddedFont>
      <p:font typeface="Open Sauce Semi-Bold" charset="1" panose="00000700000000000000"/>
      <p:regular r:id="rId65"/>
    </p:embeddedFont>
    <p:embeddedFont>
      <p:font typeface="Open Sauce Semi-Bold Italics" charset="1" panose="00000700000000000000"/>
      <p:regular r:id="rId66"/>
    </p:embeddedFont>
    <p:embeddedFont>
      <p:font typeface="Open Sauce Heavy" charset="1" panose="00000A00000000000000"/>
      <p:regular r:id="rId67"/>
    </p:embeddedFont>
    <p:embeddedFont>
      <p:font typeface="Open Sauce Heavy Italics" charset="1" panose="00000A00000000000000"/>
      <p:regular r:id="rId68"/>
    </p:embeddedFont>
    <p:embeddedFont>
      <p:font typeface="Anantason" charset="1" panose="00000000000000000000"/>
      <p:regular r:id="rId69"/>
    </p:embeddedFont>
    <p:embeddedFont>
      <p:font typeface="Anantason Bold" charset="1" panose="00000000000000000000"/>
      <p:regular r:id="rId70"/>
    </p:embeddedFont>
    <p:embeddedFont>
      <p:font typeface="Anantason Italics" charset="1" panose="00000000000000000000"/>
      <p:regular r:id="rId71"/>
    </p:embeddedFont>
    <p:embeddedFont>
      <p:font typeface="Anantason Bold Italics" charset="1" panose="00000000000000000000"/>
      <p:regular r:id="rId72"/>
    </p:embeddedFont>
    <p:embeddedFont>
      <p:font typeface="Anantason Thin" charset="1" panose="00000000000000000000"/>
      <p:regular r:id="rId73"/>
    </p:embeddedFont>
    <p:embeddedFont>
      <p:font typeface="Anantason Thin Italics" charset="1" panose="00000000000000000000"/>
      <p:regular r:id="rId74"/>
    </p:embeddedFont>
    <p:embeddedFont>
      <p:font typeface="Anantason Light" charset="1" panose="00000000000000000000"/>
      <p:regular r:id="rId75"/>
    </p:embeddedFont>
    <p:embeddedFont>
      <p:font typeface="Anantason Light Italics" charset="1" panose="00000000000000000000"/>
      <p:regular r:id="rId76"/>
    </p:embeddedFont>
    <p:embeddedFont>
      <p:font typeface="Anantason Medium" charset="1" panose="00000000000000000000"/>
      <p:regular r:id="rId77"/>
    </p:embeddedFont>
    <p:embeddedFont>
      <p:font typeface="Anantason Medium Italics" charset="1" panose="00000000000000000000"/>
      <p:regular r:id="rId78"/>
    </p:embeddedFont>
    <p:embeddedFont>
      <p:font typeface="Anantason Semi-Bold" charset="1" panose="00000000000000000000"/>
      <p:regular r:id="rId79"/>
    </p:embeddedFont>
    <p:embeddedFont>
      <p:font typeface="Anantason Semi-Bold Italics" charset="1" panose="00000000000000000000"/>
      <p:regular r:id="rId80"/>
    </p:embeddedFont>
    <p:embeddedFont>
      <p:font typeface="Anantason Ultra-Bold" charset="1" panose="00000000000000000000"/>
      <p:regular r:id="rId81"/>
    </p:embeddedFont>
    <p:embeddedFont>
      <p:font typeface="Anantason Ultra-Bold Italics" charset="1" panose="00000000000000000000"/>
      <p:regular r:id="rId82"/>
    </p:embeddedFont>
    <p:embeddedFont>
      <p:font typeface="Anantason Heavy" charset="1" panose="00000000000000000000"/>
      <p:regular r:id="rId83"/>
    </p:embeddedFont>
    <p:embeddedFont>
      <p:font typeface="Anantason Heavy Italics" charset="1" panose="00000000000000000000"/>
      <p:regular r:id="rId84"/>
    </p:embeddedFont>
    <p:embeddedFont>
      <p:font typeface="Open Sans" charset="1" panose="020B0606030504020204"/>
      <p:regular r:id="rId85"/>
    </p:embeddedFont>
    <p:embeddedFont>
      <p:font typeface="Open Sans Bold" charset="1" panose="020B0806030504020204"/>
      <p:regular r:id="rId86"/>
    </p:embeddedFont>
    <p:embeddedFont>
      <p:font typeface="Open Sans Italics" charset="1" panose="020B0606030504020204"/>
      <p:regular r:id="rId87"/>
    </p:embeddedFont>
    <p:embeddedFont>
      <p:font typeface="Open Sans Bold Italics" charset="1" panose="020B0806030504020204"/>
      <p:regular r:id="rId88"/>
    </p:embeddedFont>
    <p:embeddedFont>
      <p:font typeface="Open Sans Light" charset="1" panose="020B0306030504020204"/>
      <p:regular r:id="rId89"/>
    </p:embeddedFont>
    <p:embeddedFont>
      <p:font typeface="Open Sans Light Italics" charset="1" panose="020B0306030504020204"/>
      <p:regular r:id="rId90"/>
    </p:embeddedFont>
    <p:embeddedFont>
      <p:font typeface="Open Sans Ultra-Bold" charset="1" panose="00000000000000000000"/>
      <p:regular r:id="rId91"/>
    </p:embeddedFont>
    <p:embeddedFont>
      <p:font typeface="Open Sans Ultra-Bold Italics" charset="1" panose="00000000000000000000"/>
      <p:regular r:id="rId92"/>
    </p:embeddedFont>
    <p:embeddedFont>
      <p:font typeface="Montserrat" charset="1" panose="00000500000000000000"/>
      <p:regular r:id="rId93"/>
    </p:embeddedFont>
    <p:embeddedFont>
      <p:font typeface="Montserrat Bold" charset="1" panose="00000800000000000000"/>
      <p:regular r:id="rId94"/>
    </p:embeddedFont>
    <p:embeddedFont>
      <p:font typeface="Montserrat Italics" charset="1" panose="00000500000000000000"/>
      <p:regular r:id="rId95"/>
    </p:embeddedFont>
    <p:embeddedFont>
      <p:font typeface="Montserrat Bold Italics" charset="1" panose="00000800000000000000"/>
      <p:regular r:id="rId96"/>
    </p:embeddedFont>
    <p:embeddedFont>
      <p:font typeface="Montserrat Thin" charset="1" panose="00000300000000000000"/>
      <p:regular r:id="rId97"/>
    </p:embeddedFont>
    <p:embeddedFont>
      <p:font typeface="Montserrat Thin Italics" charset="1" panose="00000300000000000000"/>
      <p:regular r:id="rId98"/>
    </p:embeddedFont>
    <p:embeddedFont>
      <p:font typeface="Montserrat Extra-Light" charset="1" panose="00000300000000000000"/>
      <p:regular r:id="rId99"/>
    </p:embeddedFont>
    <p:embeddedFont>
      <p:font typeface="Montserrat Extra-Light Italics" charset="1" panose="00000300000000000000"/>
      <p:regular r:id="rId100"/>
    </p:embeddedFont>
    <p:embeddedFont>
      <p:font typeface="Montserrat Light" charset="1" panose="00000400000000000000"/>
      <p:regular r:id="rId101"/>
    </p:embeddedFont>
    <p:embeddedFont>
      <p:font typeface="Montserrat Light Italics" charset="1" panose="00000400000000000000"/>
      <p:regular r:id="rId102"/>
    </p:embeddedFont>
    <p:embeddedFont>
      <p:font typeface="Montserrat Medium" charset="1" panose="00000600000000000000"/>
      <p:regular r:id="rId103"/>
    </p:embeddedFont>
    <p:embeddedFont>
      <p:font typeface="Montserrat Medium Italics" charset="1" panose="00000600000000000000"/>
      <p:regular r:id="rId104"/>
    </p:embeddedFont>
    <p:embeddedFont>
      <p:font typeface="Montserrat Semi-Bold" charset="1" panose="00000700000000000000"/>
      <p:regular r:id="rId105"/>
    </p:embeddedFont>
    <p:embeddedFont>
      <p:font typeface="Montserrat Semi-Bold Italics" charset="1" panose="00000700000000000000"/>
      <p:regular r:id="rId106"/>
    </p:embeddedFont>
    <p:embeddedFont>
      <p:font typeface="Montserrat Ultra-Bold" charset="1" panose="00000900000000000000"/>
      <p:regular r:id="rId107"/>
    </p:embeddedFont>
    <p:embeddedFont>
      <p:font typeface="Montserrat Ultra-Bold Italics" charset="1" panose="00000900000000000000"/>
      <p:regular r:id="rId108"/>
    </p:embeddedFont>
    <p:embeddedFont>
      <p:font typeface="Montserrat Heavy" charset="1" panose="00000A00000000000000"/>
      <p:regular r:id="rId109"/>
    </p:embeddedFont>
    <p:embeddedFont>
      <p:font typeface="Montserrat Heavy Italics" charset="1" panose="00000A00000000000000"/>
      <p:regular r:id="rId1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fonts/font100.fntdata" Type="http://schemas.openxmlformats.org/officeDocument/2006/relationships/font"/><Relationship Id="rId101" Target="fonts/font101.fntdata" Type="http://schemas.openxmlformats.org/officeDocument/2006/relationships/font"/><Relationship Id="rId102" Target="fonts/font102.fntdata" Type="http://schemas.openxmlformats.org/officeDocument/2006/relationships/font"/><Relationship Id="rId103" Target="fonts/font103.fntdata" Type="http://schemas.openxmlformats.org/officeDocument/2006/relationships/font"/><Relationship Id="rId104" Target="fonts/font104.fntdata" Type="http://schemas.openxmlformats.org/officeDocument/2006/relationships/font"/><Relationship Id="rId105" Target="fonts/font105.fntdata" Type="http://schemas.openxmlformats.org/officeDocument/2006/relationships/font"/><Relationship Id="rId106" Target="fonts/font106.fntdata" Type="http://schemas.openxmlformats.org/officeDocument/2006/relationships/font"/><Relationship Id="rId107" Target="fonts/font107.fntdata" Type="http://schemas.openxmlformats.org/officeDocument/2006/relationships/font"/><Relationship Id="rId108" Target="fonts/font108.fntdata" Type="http://schemas.openxmlformats.org/officeDocument/2006/relationships/font"/><Relationship Id="rId109" Target="fonts/font109.fntdata" Type="http://schemas.openxmlformats.org/officeDocument/2006/relationships/font"/><Relationship Id="rId11" Target="fonts/font11.fntdata" Type="http://schemas.openxmlformats.org/officeDocument/2006/relationships/font"/><Relationship Id="rId110" Target="fonts/font110.fntdata" Type="http://schemas.openxmlformats.org/officeDocument/2006/relationships/font"/><Relationship Id="rId111" Target="slides/slide1.xml" Type="http://schemas.openxmlformats.org/officeDocument/2006/relationships/slide"/><Relationship Id="rId112" Target="slides/slide2.xml" Type="http://schemas.openxmlformats.org/officeDocument/2006/relationships/slide"/><Relationship Id="rId113" Target="slides/slide3.xml" Type="http://schemas.openxmlformats.org/officeDocument/2006/relationships/slide"/><Relationship Id="rId114" Target="slides/slide4.xml" Type="http://schemas.openxmlformats.org/officeDocument/2006/relationships/slide"/><Relationship Id="rId115" Target="slides/slide5.xml" Type="http://schemas.openxmlformats.org/officeDocument/2006/relationships/slide"/><Relationship Id="rId116" Target="slides/slide6.xml" Type="http://schemas.openxmlformats.org/officeDocument/2006/relationships/slide"/><Relationship Id="rId117" Target="slides/slide7.xml" Type="http://schemas.openxmlformats.org/officeDocument/2006/relationships/slide"/><Relationship Id="rId118" Target="slides/slide8.xml" Type="http://schemas.openxmlformats.org/officeDocument/2006/relationships/slide"/><Relationship Id="rId119" Target="slides/slide9.xml" Type="http://schemas.openxmlformats.org/officeDocument/2006/relationships/slide"/><Relationship Id="rId12" Target="fonts/font12.fntdata" Type="http://schemas.openxmlformats.org/officeDocument/2006/relationships/font"/><Relationship Id="rId120" Target="slides/slide10.xml" Type="http://schemas.openxmlformats.org/officeDocument/2006/relationships/slide"/><Relationship Id="rId121" Target="slides/slide11.xml" Type="http://schemas.openxmlformats.org/officeDocument/2006/relationships/slide"/><Relationship Id="rId122" Target="slides/slide12.xml" Type="http://schemas.openxmlformats.org/officeDocument/2006/relationships/slide"/><Relationship Id="rId123" Target="slides/slide13.xml" Type="http://schemas.openxmlformats.org/officeDocument/2006/relationships/slide"/><Relationship Id="rId124" Target="slides/slide14.xml" Type="http://schemas.openxmlformats.org/officeDocument/2006/relationships/slide"/><Relationship Id="rId125" Target="slides/slide15.xml" Type="http://schemas.openxmlformats.org/officeDocument/2006/relationships/slide"/><Relationship Id="rId126" Target="slides/slide16.xml" Type="http://schemas.openxmlformats.org/officeDocument/2006/relationships/slide"/><Relationship Id="rId127" Target="slides/slide17.xml" Type="http://schemas.openxmlformats.org/officeDocument/2006/relationships/slide"/><Relationship Id="rId128" Target="slides/slide18.xml" Type="http://schemas.openxmlformats.org/officeDocument/2006/relationships/slide"/><Relationship Id="rId129" Target="slides/slide19.xml" Type="http://schemas.openxmlformats.org/officeDocument/2006/relationships/slide"/><Relationship Id="rId13" Target="fonts/font13.fntdata" Type="http://schemas.openxmlformats.org/officeDocument/2006/relationships/font"/><Relationship Id="rId130" Target="slides/slide20.xml" Type="http://schemas.openxmlformats.org/officeDocument/2006/relationships/slide"/><Relationship Id="rId131" Target="slides/slide21.xml" Type="http://schemas.openxmlformats.org/officeDocument/2006/relationships/slide"/><Relationship Id="rId132" Target="slides/slide22.xml" Type="http://schemas.openxmlformats.org/officeDocument/2006/relationships/slide"/><Relationship Id="rId133" Target="slides/slide23.xml" Type="http://schemas.openxmlformats.org/officeDocument/2006/relationships/slide"/><Relationship Id="rId134" Target="slides/slide24.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fonts/font8.fntdata" Type="http://schemas.openxmlformats.org/officeDocument/2006/relationships/font"/><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89" Target="fonts/font89.fntdata" Type="http://schemas.openxmlformats.org/officeDocument/2006/relationships/font"/><Relationship Id="rId9" Target="fonts/font9.fntdata" Type="http://schemas.openxmlformats.org/officeDocument/2006/relationships/font"/><Relationship Id="rId90" Target="fonts/font90.fntdata" Type="http://schemas.openxmlformats.org/officeDocument/2006/relationships/font"/><Relationship Id="rId91" Target="fonts/font91.fntdata" Type="http://schemas.openxmlformats.org/officeDocument/2006/relationships/font"/><Relationship Id="rId92" Target="fonts/font92.fntdata" Type="http://schemas.openxmlformats.org/officeDocument/2006/relationships/font"/><Relationship Id="rId93" Target="fonts/font93.fntdata" Type="http://schemas.openxmlformats.org/officeDocument/2006/relationships/font"/><Relationship Id="rId94" Target="fonts/font94.fntdata" Type="http://schemas.openxmlformats.org/officeDocument/2006/relationships/font"/><Relationship Id="rId95" Target="fonts/font95.fntdata" Type="http://schemas.openxmlformats.org/officeDocument/2006/relationships/font"/><Relationship Id="rId96" Target="fonts/font96.fntdata" Type="http://schemas.openxmlformats.org/officeDocument/2006/relationships/font"/><Relationship Id="rId97" Target="fonts/font97.fntdata" Type="http://schemas.openxmlformats.org/officeDocument/2006/relationships/font"/><Relationship Id="rId98" Target="fonts/font98.fntdata" Type="http://schemas.openxmlformats.org/officeDocument/2006/relationships/font"/><Relationship Id="rId99" Target="fonts/font9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11" Target="../media/image48.svg" Type="http://schemas.openxmlformats.org/officeDocument/2006/relationships/image"/><Relationship Id="rId12" Target="../media/image49.png" Type="http://schemas.openxmlformats.org/officeDocument/2006/relationships/image"/><Relationship Id="rId13" Target="../media/image50.svg" Type="http://schemas.openxmlformats.org/officeDocument/2006/relationships/image"/><Relationship Id="rId2" Target="../media/image39.png" Type="http://schemas.openxmlformats.org/officeDocument/2006/relationships/image"/><Relationship Id="rId3" Target="../media/image40.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 Id="rId8" Target="../media/image45.png" Type="http://schemas.openxmlformats.org/officeDocument/2006/relationships/image"/><Relationship Id="rId9" Target="../media/image4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jpeg" Type="http://schemas.openxmlformats.org/officeDocument/2006/relationships/image"/><Relationship Id="rId3" Target="../media/image52.jpeg" Type="http://schemas.openxmlformats.org/officeDocument/2006/relationships/image"/><Relationship Id="rId4" Target="../media/image53.jpe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png" Type="http://schemas.openxmlformats.org/officeDocument/2006/relationships/image"/><Relationship Id="rId11" Target="../media/image65.svg" Type="http://schemas.openxmlformats.org/officeDocument/2006/relationships/image"/><Relationship Id="rId12" Target="../media/image66.jpeg" Type="http://schemas.openxmlformats.org/officeDocument/2006/relationships/image"/><Relationship Id="rId13" Target="../media/image67.png" Type="http://schemas.openxmlformats.org/officeDocument/2006/relationships/image"/><Relationship Id="rId14" Target="../media/image68.svg" Type="http://schemas.openxmlformats.org/officeDocument/2006/relationships/image"/><Relationship Id="rId15" Target="../media/image69.png" Type="http://schemas.openxmlformats.org/officeDocument/2006/relationships/image"/><Relationship Id="rId16" Target="../media/image70.svg" Type="http://schemas.openxmlformats.org/officeDocument/2006/relationships/image"/><Relationship Id="rId17" Target="../media/image71.png" Type="http://schemas.openxmlformats.org/officeDocument/2006/relationships/image"/><Relationship Id="rId18" Target="../media/image72.svg" Type="http://schemas.openxmlformats.org/officeDocument/2006/relationships/image"/><Relationship Id="rId19" Target="../media/image73.png" Type="http://schemas.openxmlformats.org/officeDocument/2006/relationships/image"/><Relationship Id="rId2" Target="../media/image56.png" Type="http://schemas.openxmlformats.org/officeDocument/2006/relationships/image"/><Relationship Id="rId20" Target="../media/image74.svg" Type="http://schemas.openxmlformats.org/officeDocument/2006/relationships/image"/><Relationship Id="rId21" Target="../media/image75.png" Type="http://schemas.openxmlformats.org/officeDocument/2006/relationships/image"/><Relationship Id="rId22" Target="../media/image76.svg" Type="http://schemas.openxmlformats.org/officeDocument/2006/relationships/image"/><Relationship Id="rId23" Target="../media/image77.png" Type="http://schemas.openxmlformats.org/officeDocument/2006/relationships/image"/><Relationship Id="rId24" Target="../media/image78.svg" Type="http://schemas.openxmlformats.org/officeDocument/2006/relationships/image"/><Relationship Id="rId25" Target="../media/image79.png" Type="http://schemas.openxmlformats.org/officeDocument/2006/relationships/image"/><Relationship Id="rId26" Target="../media/image80.svg" Type="http://schemas.openxmlformats.org/officeDocument/2006/relationships/image"/><Relationship Id="rId27" Target="../media/image81.png" Type="http://schemas.openxmlformats.org/officeDocument/2006/relationships/image"/><Relationship Id="rId28" Target="../media/image82.svg" Type="http://schemas.openxmlformats.org/officeDocument/2006/relationships/image"/><Relationship Id="rId3" Target="../media/image57.svg" Type="http://schemas.openxmlformats.org/officeDocument/2006/relationships/image"/><Relationship Id="rId4" Target="../media/image58.png" Type="http://schemas.openxmlformats.org/officeDocument/2006/relationships/image"/><Relationship Id="rId5" Target="../media/image59.svg" Type="http://schemas.openxmlformats.org/officeDocument/2006/relationships/image"/><Relationship Id="rId6" Target="../media/image60.png" Type="http://schemas.openxmlformats.org/officeDocument/2006/relationships/image"/><Relationship Id="rId7" Target="../media/image61.svg" Type="http://schemas.openxmlformats.org/officeDocument/2006/relationships/image"/><Relationship Id="rId8" Target="../media/image62.png" Type="http://schemas.openxmlformats.org/officeDocument/2006/relationships/image"/><Relationship Id="rId9" Target="../media/image6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3.png" Type="http://schemas.openxmlformats.org/officeDocument/2006/relationships/image"/><Relationship Id="rId3" Target="../media/image84.svg" Type="http://schemas.openxmlformats.org/officeDocument/2006/relationships/image"/><Relationship Id="rId4" Target="../media/image85.png" Type="http://schemas.openxmlformats.org/officeDocument/2006/relationships/image"/><Relationship Id="rId5" Target="../media/image86.svg" Type="http://schemas.openxmlformats.org/officeDocument/2006/relationships/image"/><Relationship Id="rId6" Target="../media/image87.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nstagram.com/explore/tags/tohokuuniversity/" TargetMode="External" Type="http://schemas.openxmlformats.org/officeDocument/2006/relationships/hyperlink"/><Relationship Id="rId11" Target="https://www.instagram.com/explore/tags/chibauniversity/" TargetMode="External" Type="http://schemas.openxmlformats.org/officeDocument/2006/relationships/hyperlink"/><Relationship Id="rId12" Target="../media/image90.jpeg" Type="http://schemas.openxmlformats.org/officeDocument/2006/relationships/image"/><Relationship Id="rId2" Target="../media/image83.png" Type="http://schemas.openxmlformats.org/officeDocument/2006/relationships/image"/><Relationship Id="rId3" Target="../media/image84.svg" Type="http://schemas.openxmlformats.org/officeDocument/2006/relationships/image"/><Relationship Id="rId4" Target="../media/image88.png" Type="http://schemas.openxmlformats.org/officeDocument/2006/relationships/image"/><Relationship Id="rId5" Target="../media/image89.svg" Type="http://schemas.openxmlformats.org/officeDocument/2006/relationships/image"/><Relationship Id="rId6" Target="https://www.instagram.com/explore/tags/fiu/" TargetMode="External" Type="http://schemas.openxmlformats.org/officeDocument/2006/relationships/hyperlink"/><Relationship Id="rId7" Target="https://www.instagram.com/explore/tags/fiucoil/" TargetMode="External" Type="http://schemas.openxmlformats.org/officeDocument/2006/relationships/hyperlink"/><Relationship Id="rId8" Target="https://www.instagram.com/explore/tags/global/" TargetMode="External" Type="http://schemas.openxmlformats.org/officeDocument/2006/relationships/hyperlink"/><Relationship Id="rId9" Target="https://www.instagram.com/explore/tags/kansaiuniversity/"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9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nstagram.com/explore/tags/fallsemester/" TargetMode="External" Type="http://schemas.openxmlformats.org/officeDocument/2006/relationships/hyperlink"/><Relationship Id="rId11" Target="../media/image92.jpeg" Type="http://schemas.openxmlformats.org/officeDocument/2006/relationships/image"/><Relationship Id="rId2" Target="../media/image83.png" Type="http://schemas.openxmlformats.org/officeDocument/2006/relationships/image"/><Relationship Id="rId3" Target="../media/image84.svg" Type="http://schemas.openxmlformats.org/officeDocument/2006/relationships/image"/><Relationship Id="rId4" Target="../media/image88.png" Type="http://schemas.openxmlformats.org/officeDocument/2006/relationships/image"/><Relationship Id="rId5" Target="../media/image89.svg" Type="http://schemas.openxmlformats.org/officeDocument/2006/relationships/image"/><Relationship Id="rId6" Target="https://www.instagram.com/explore/tags/fiu/" TargetMode="External" Type="http://schemas.openxmlformats.org/officeDocument/2006/relationships/hyperlink"/><Relationship Id="rId7" Target="https://www.instagram.com/explore/tags/fiuglobal/" TargetMode="External" Type="http://schemas.openxmlformats.org/officeDocument/2006/relationships/hyperlink"/><Relationship Id="rId8" Target="https://www.instagram.com/explore/tags/coil/" TargetMode="External" Type="http://schemas.openxmlformats.org/officeDocument/2006/relationships/hyperlink"/><Relationship Id="rId9" Target="https://www.instagram.com/explore/tags/classregistration/"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9.jpeg" Type="http://schemas.openxmlformats.org/officeDocument/2006/relationships/image"/><Relationship Id="rId7" Target="../media/image10.jpeg" Type="http://schemas.openxmlformats.org/officeDocument/2006/relationships/image"/><Relationship Id="rId8" Target="../media/image11.jpeg" Type="http://schemas.openxmlformats.org/officeDocument/2006/relationships/image"/><Relationship Id="rId9" Target="../media/image1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nstagram.com/explore/tags/autism/" TargetMode="External" Type="http://schemas.openxmlformats.org/officeDocument/2006/relationships/hyperlink"/><Relationship Id="rId11" Target="https://www.instagram.com/explore/tags/autismawareness/" TargetMode="External" Type="http://schemas.openxmlformats.org/officeDocument/2006/relationships/hyperlink"/><Relationship Id="rId12" Target="https://www.instagram.com/explore/tags/autismawarenessmonth/" TargetMode="External" Type="http://schemas.openxmlformats.org/officeDocument/2006/relationships/hyperlink"/><Relationship Id="rId13" Target="https://www.instagram.com/explore/tags/disability/" TargetMode="External" Type="http://schemas.openxmlformats.org/officeDocument/2006/relationships/hyperlink"/><Relationship Id="rId14" Target="https://www.instagram.com/explore/tags/disabilityawareness/" TargetMode="External" Type="http://schemas.openxmlformats.org/officeDocument/2006/relationships/hyperlink"/><Relationship Id="rId15" Target="../media/image93.jpeg" Type="http://schemas.openxmlformats.org/officeDocument/2006/relationships/image"/><Relationship Id="rId2" Target="../media/image83.png" Type="http://schemas.openxmlformats.org/officeDocument/2006/relationships/image"/><Relationship Id="rId3" Target="../media/image84.svg" Type="http://schemas.openxmlformats.org/officeDocument/2006/relationships/image"/><Relationship Id="rId4" Target="../media/image88.png" Type="http://schemas.openxmlformats.org/officeDocument/2006/relationships/image"/><Relationship Id="rId5" Target="../media/image89.svg" Type="http://schemas.openxmlformats.org/officeDocument/2006/relationships/image"/><Relationship Id="rId6" Target="https://www.instagram.com/audubai/" TargetMode="External" Type="http://schemas.openxmlformats.org/officeDocument/2006/relationships/hyperlink"/><Relationship Id="rId7" Target="https://www.instagram.com/explore/tags/fiu/" TargetMode="External" Type="http://schemas.openxmlformats.org/officeDocument/2006/relationships/hyperlink"/><Relationship Id="rId8" Target="https://www.instagram.com/explore/tags/fiucoil/" TargetMode="External" Type="http://schemas.openxmlformats.org/officeDocument/2006/relationships/hyperlink"/><Relationship Id="rId9" Target="https://www.instagram.com/explore/tags/college/"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png" Type="http://schemas.openxmlformats.org/officeDocument/2006/relationships/image"/><Relationship Id="rId4" Target="../media/image96.svg" Type="http://schemas.openxmlformats.org/officeDocument/2006/relationships/image"/><Relationship Id="rId5" Target="../media/image97.png" Type="http://schemas.openxmlformats.org/officeDocument/2006/relationships/image"/><Relationship Id="rId6" Target="../media/image98.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jpeg" Type="http://schemas.openxmlformats.org/officeDocument/2006/relationships/image"/><Relationship Id="rId3" Target="../media/image100.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jpeg" Type="http://schemas.openxmlformats.org/officeDocument/2006/relationships/image"/><Relationship Id="rId7" Target="../media/image1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0">
            <a:off x="-269023" y="-381518"/>
            <a:ext cx="3195333" cy="3038343"/>
          </a:xfrm>
          <a:custGeom>
            <a:avLst/>
            <a:gdLst/>
            <a:ahLst/>
            <a:cxnLst/>
            <a:rect r="r" b="b" t="t" l="l"/>
            <a:pathLst>
              <a:path h="3038343" w="3195333">
                <a:moveTo>
                  <a:pt x="0" y="0"/>
                </a:moveTo>
                <a:lnTo>
                  <a:pt x="3195333" y="0"/>
                </a:lnTo>
                <a:lnTo>
                  <a:pt x="3195333" y="3038343"/>
                </a:lnTo>
                <a:lnTo>
                  <a:pt x="0" y="30383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14694593" y="7070051"/>
            <a:ext cx="3868281" cy="3678228"/>
          </a:xfrm>
          <a:custGeom>
            <a:avLst/>
            <a:gdLst/>
            <a:ahLst/>
            <a:cxnLst/>
            <a:rect r="r" b="b" t="t" l="l"/>
            <a:pathLst>
              <a:path h="3678228" w="3868281">
                <a:moveTo>
                  <a:pt x="3868281" y="3678229"/>
                </a:moveTo>
                <a:lnTo>
                  <a:pt x="0" y="3678229"/>
                </a:lnTo>
                <a:lnTo>
                  <a:pt x="0" y="0"/>
                </a:lnTo>
                <a:lnTo>
                  <a:pt x="3868281" y="0"/>
                </a:lnTo>
                <a:lnTo>
                  <a:pt x="3868281" y="3678229"/>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601700" y="1137654"/>
            <a:ext cx="3657600" cy="698269"/>
          </a:xfrm>
          <a:custGeom>
            <a:avLst/>
            <a:gdLst/>
            <a:ahLst/>
            <a:cxnLst/>
            <a:rect r="r" b="b" t="t" l="l"/>
            <a:pathLst>
              <a:path h="698269" w="3657600">
                <a:moveTo>
                  <a:pt x="0" y="0"/>
                </a:moveTo>
                <a:lnTo>
                  <a:pt x="3657600" y="0"/>
                </a:lnTo>
                <a:lnTo>
                  <a:pt x="3657600" y="698269"/>
                </a:lnTo>
                <a:lnTo>
                  <a:pt x="0" y="6982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28700" y="8560031"/>
            <a:ext cx="2976189" cy="568182"/>
          </a:xfrm>
          <a:custGeom>
            <a:avLst/>
            <a:gdLst/>
            <a:ahLst/>
            <a:cxnLst/>
            <a:rect r="r" b="b" t="t" l="l"/>
            <a:pathLst>
              <a:path h="568182" w="2976189">
                <a:moveTo>
                  <a:pt x="0" y="0"/>
                </a:moveTo>
                <a:lnTo>
                  <a:pt x="2976189" y="0"/>
                </a:lnTo>
                <a:lnTo>
                  <a:pt x="2976189" y="568181"/>
                </a:lnTo>
                <a:lnTo>
                  <a:pt x="0" y="5681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3130061" y="3332067"/>
            <a:ext cx="3333561" cy="1820958"/>
            <a:chOff x="0" y="0"/>
            <a:chExt cx="4444748" cy="2427944"/>
          </a:xfrm>
        </p:grpSpPr>
        <p:sp>
          <p:nvSpPr>
            <p:cNvPr name="Freeform 7" id="7"/>
            <p:cNvSpPr/>
            <p:nvPr/>
          </p:nvSpPr>
          <p:spPr>
            <a:xfrm flipH="false" flipV="false" rot="0">
              <a:off x="0" y="0"/>
              <a:ext cx="4444748" cy="2427944"/>
            </a:xfrm>
            <a:custGeom>
              <a:avLst/>
              <a:gdLst/>
              <a:ahLst/>
              <a:cxnLst/>
              <a:rect r="r" b="b" t="t" l="l"/>
              <a:pathLst>
                <a:path h="2427944" w="4444748">
                  <a:moveTo>
                    <a:pt x="0" y="0"/>
                  </a:moveTo>
                  <a:lnTo>
                    <a:pt x="4444748" y="0"/>
                  </a:lnTo>
                  <a:lnTo>
                    <a:pt x="4444748" y="2427944"/>
                  </a:lnTo>
                  <a:lnTo>
                    <a:pt x="0" y="2427944"/>
                  </a:lnTo>
                  <a:lnTo>
                    <a:pt x="0" y="0"/>
                  </a:lnTo>
                  <a:close/>
                </a:path>
              </a:pathLst>
            </a:custGeom>
            <a:blipFill>
              <a:blip r:embed="rId6"/>
              <a:stretch>
                <a:fillRect l="0" t="0" r="0" b="0"/>
              </a:stretch>
            </a:blipFill>
          </p:spPr>
        </p:sp>
        <p:sp>
          <p:nvSpPr>
            <p:cNvPr name="Freeform 8" id="8"/>
            <p:cNvSpPr/>
            <p:nvPr/>
          </p:nvSpPr>
          <p:spPr>
            <a:xfrm flipH="false" flipV="false" rot="0">
              <a:off x="118034" y="564472"/>
              <a:ext cx="4155353" cy="1298999"/>
            </a:xfrm>
            <a:custGeom>
              <a:avLst/>
              <a:gdLst/>
              <a:ahLst/>
              <a:cxnLst/>
              <a:rect r="r" b="b" t="t" l="l"/>
              <a:pathLst>
                <a:path h="1298999" w="4155353">
                  <a:moveTo>
                    <a:pt x="0" y="0"/>
                  </a:moveTo>
                  <a:lnTo>
                    <a:pt x="4155353" y="0"/>
                  </a:lnTo>
                  <a:lnTo>
                    <a:pt x="4155353" y="1299000"/>
                  </a:lnTo>
                  <a:lnTo>
                    <a:pt x="0" y="1299000"/>
                  </a:lnTo>
                  <a:lnTo>
                    <a:pt x="0" y="0"/>
                  </a:lnTo>
                  <a:close/>
                </a:path>
              </a:pathLst>
            </a:custGeom>
            <a:blipFill>
              <a:blip r:embed="rId7"/>
              <a:stretch>
                <a:fillRect l="0" t="0" r="0" b="0"/>
              </a:stretch>
            </a:blipFill>
          </p:spPr>
        </p:sp>
      </p:grpSp>
      <p:sp>
        <p:nvSpPr>
          <p:cNvPr name="TextBox 9" id="9"/>
          <p:cNvSpPr txBox="true"/>
          <p:nvPr/>
        </p:nvSpPr>
        <p:spPr>
          <a:xfrm rot="0">
            <a:off x="8669529" y="3205236"/>
            <a:ext cx="7482954" cy="1947789"/>
          </a:xfrm>
          <a:prstGeom prst="rect">
            <a:avLst/>
          </a:prstGeom>
        </p:spPr>
        <p:txBody>
          <a:bodyPr anchor="t" rtlCol="false" tIns="0" lIns="0" bIns="0" rIns="0">
            <a:spAutoFit/>
          </a:bodyPr>
          <a:lstStyle/>
          <a:p>
            <a:pPr algn="ctr" marL="0" indent="0" lvl="0">
              <a:lnSpc>
                <a:spcPts val="14305"/>
              </a:lnSpc>
              <a:spcBef>
                <a:spcPct val="0"/>
              </a:spcBef>
            </a:pPr>
            <a:r>
              <a:rPr lang="en-US" sz="10218">
                <a:solidFill>
                  <a:srgbClr val="FFFFFF"/>
                </a:solidFill>
                <a:latin typeface="Bugaki"/>
              </a:rPr>
              <a:t>FIU COIL</a:t>
            </a:r>
          </a:p>
        </p:txBody>
      </p:sp>
      <p:sp>
        <p:nvSpPr>
          <p:cNvPr name="TextBox 10" id="10"/>
          <p:cNvSpPr txBox="true"/>
          <p:nvPr/>
        </p:nvSpPr>
        <p:spPr>
          <a:xfrm rot="0">
            <a:off x="5413460" y="5460890"/>
            <a:ext cx="6825206" cy="828675"/>
          </a:xfrm>
          <a:prstGeom prst="rect">
            <a:avLst/>
          </a:prstGeom>
        </p:spPr>
        <p:txBody>
          <a:bodyPr anchor="t" rtlCol="false" tIns="0" lIns="0" bIns="0" rIns="0">
            <a:spAutoFit/>
          </a:bodyPr>
          <a:lstStyle/>
          <a:p>
            <a:pPr algn="ctr" marL="0" indent="0" lvl="0">
              <a:lnSpc>
                <a:spcPts val="6300"/>
              </a:lnSpc>
              <a:spcBef>
                <a:spcPct val="0"/>
              </a:spcBef>
            </a:pPr>
            <a:r>
              <a:rPr lang="en-US" sz="4500">
                <a:solidFill>
                  <a:srgbClr val="FFFFFF"/>
                </a:solidFill>
                <a:latin typeface="Tufuli Arabic"/>
              </a:rPr>
              <a:t>Final Presentation</a:t>
            </a:r>
          </a:p>
        </p:txBody>
      </p:sp>
      <p:sp>
        <p:nvSpPr>
          <p:cNvPr name="TextBox 11" id="11"/>
          <p:cNvSpPr txBox="true"/>
          <p:nvPr/>
        </p:nvSpPr>
        <p:spPr>
          <a:xfrm rot="0">
            <a:off x="6738334" y="3254807"/>
            <a:ext cx="2125829" cy="1898218"/>
          </a:xfrm>
          <a:prstGeom prst="rect">
            <a:avLst/>
          </a:prstGeom>
        </p:spPr>
        <p:txBody>
          <a:bodyPr anchor="t" rtlCol="false" tIns="0" lIns="0" bIns="0" rIns="0">
            <a:spAutoFit/>
          </a:bodyPr>
          <a:lstStyle/>
          <a:p>
            <a:pPr algn="ctr" marL="0" indent="0" lvl="0">
              <a:lnSpc>
                <a:spcPts val="14023"/>
              </a:lnSpc>
              <a:spcBef>
                <a:spcPct val="0"/>
              </a:spcBef>
            </a:pPr>
            <a:r>
              <a:rPr lang="en-US" sz="10017">
                <a:solidFill>
                  <a:srgbClr val="FFFFFF"/>
                </a:solidFill>
                <a:latin typeface="Bugaki"/>
              </a:rPr>
              <a:t>x</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051D40"/>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210279" y="1613202"/>
          <a:ext cx="19698902" cy="10389305"/>
        </p:xfrm>
        <a:graphic>
          <a:graphicData uri="http://schemas.openxmlformats.org/drawingml/2006/table">
            <a:tbl>
              <a:tblPr/>
              <a:tblGrid>
                <a:gridCol w="2782734"/>
                <a:gridCol w="2990814"/>
                <a:gridCol w="2916028"/>
                <a:gridCol w="2941045"/>
                <a:gridCol w="2453169"/>
                <a:gridCol w="2648183"/>
                <a:gridCol w="2966929"/>
              </a:tblGrid>
              <a:tr h="617749">
                <a:tc>
                  <a:txBody>
                    <a:bodyPr anchor="t" rtlCol="false"/>
                    <a:lstStyle/>
                    <a:p>
                      <a:pPr algn="ctr">
                        <a:lnSpc>
                          <a:spcPts val="1392"/>
                        </a:lnSpc>
                        <a:defRPr/>
                      </a:pPr>
                      <a:r>
                        <a:rPr lang="en-US" sz="1378">
                          <a:solidFill>
                            <a:srgbClr val="DFDED9"/>
                          </a:solidFill>
                          <a:latin typeface="Open Sauce Medium"/>
                        </a:rPr>
                        <a:t>SUNDAY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MONDAY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TUESDAY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WEDNESDAY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THURSDAY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FRIDAY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SATURDAY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1082099">
                <a:tc rowSpan="2">
                  <a:txBody>
                    <a:bodyPr anchor="t" rtlCol="false"/>
                    <a:lstStyle/>
                    <a:p>
                      <a:pPr algn="l">
                        <a:lnSpc>
                          <a:spcPts val="1392"/>
                        </a:lnSpc>
                        <a:defRPr/>
                      </a:pPr>
                      <a:r>
                        <a:rPr lang="en-US" sz="1378">
                          <a:solidFill>
                            <a:srgbClr val="DFDED9"/>
                          </a:solidFill>
                          <a:latin typeface="Open Sauce"/>
                        </a:rPr>
                        <a:t>24</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a:lnSpc>
                          <a:spcPts val="1392"/>
                        </a:lnSpc>
                        <a:defRPr/>
                      </a:pPr>
                      <a:r>
                        <a:rPr lang="en-US" sz="1378">
                          <a:solidFill>
                            <a:srgbClr val="DFDED9"/>
                          </a:solidFill>
                          <a:latin typeface="Open Sauce"/>
                        </a:rPr>
                        <a:t>25</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a:rPr>
                        <a:t>26</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27</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30</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1436432">
                <a:tc vMerge="true">
                  <a:txBody>
                    <a:bodyPr anchor="t" rtlCol="false"/>
                    <a:lstStyle/>
                    <a:p>
                      <a:pPr algn="l">
                        <a:lnSpc>
                          <a:spcPts val="1392"/>
                        </a:lnSpc>
                        <a:defRPr/>
                      </a:pPr>
                      <a:r>
                        <a:rPr lang="en-US" sz="1378">
                          <a:solidFill>
                            <a:srgbClr val="DFDED9"/>
                          </a:solidFill>
                          <a:latin typeface="Open Sauce"/>
                        </a:rPr>
                        <a:t>24</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a:lnSpc>
                          <a:spcPts val="1392"/>
                        </a:lnSpc>
                        <a:defRPr/>
                      </a:pPr>
                      <a:r>
                        <a:rPr lang="en-US" sz="1378">
                          <a:solidFill>
                            <a:srgbClr val="DFDED9"/>
                          </a:solidFill>
                          <a:latin typeface="Open Sauce"/>
                        </a:rPr>
                        <a:t>25</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a:rPr>
                        <a:t>26</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27</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30</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727765">
                <a:tc rowSpan="2">
                  <a:txBody>
                    <a:bodyPr anchor="t" rtlCol="false"/>
                    <a:lstStyle/>
                    <a:p>
                      <a:pPr algn="l" marL="0" indent="0" lvl="0">
                        <a:lnSpc>
                          <a:spcPts val="1392"/>
                        </a:lnSpc>
                        <a:spcBef>
                          <a:spcPct val="0"/>
                        </a:spcBef>
                        <a:defRPr/>
                      </a:pPr>
                      <a:r>
                        <a:rPr lang="en-US" sz="1378">
                          <a:solidFill>
                            <a:srgbClr val="DFDED9"/>
                          </a:solidFill>
                          <a:latin typeface="Open Sauce Light"/>
                        </a:rPr>
                        <a:t>31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a:rPr>
                        <a:t>02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03</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04</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a:rPr>
                        <a:t>05</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06</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2348659">
                <a:tc vMerge="true">
                  <a:txBody>
                    <a:bodyPr anchor="t" rtlCol="false"/>
                    <a:lstStyle/>
                    <a:p>
                      <a:pPr algn="l" marL="0" indent="0" lvl="0">
                        <a:lnSpc>
                          <a:spcPts val="1392"/>
                        </a:lnSpc>
                        <a:spcBef>
                          <a:spcPct val="0"/>
                        </a:spcBef>
                        <a:defRPr/>
                      </a:pPr>
                      <a:r>
                        <a:rPr lang="en-US" sz="1378">
                          <a:solidFill>
                            <a:srgbClr val="DFDED9"/>
                          </a:solidFill>
                          <a:latin typeface="Open Sauce Light"/>
                        </a:rPr>
                        <a:t>31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a:rPr>
                        <a:t>02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03</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04</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a:rPr>
                        <a:t>05</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06</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112265">
                <a:tc rowSpan="2">
                  <a:txBody>
                    <a:bodyPr anchor="t" rtlCol="false"/>
                    <a:lstStyle/>
                    <a:p>
                      <a:pPr algn="l" marL="0" indent="0" lvl="0">
                        <a:lnSpc>
                          <a:spcPts val="1392"/>
                        </a:lnSpc>
                        <a:spcBef>
                          <a:spcPct val="0"/>
                        </a:spcBef>
                        <a:defRPr/>
                      </a:pPr>
                      <a:r>
                        <a:rPr lang="en-US" sz="1378">
                          <a:solidFill>
                            <a:srgbClr val="DFDED9"/>
                          </a:solidFill>
                          <a:latin typeface="Open Sauce Light"/>
                        </a:rPr>
                        <a:t>07</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10</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11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12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1883804">
                <a:tc vMerge="true">
                  <a:txBody>
                    <a:bodyPr anchor="t" rtlCol="false"/>
                    <a:lstStyle/>
                    <a:p>
                      <a:pPr algn="l" marL="0" indent="0" lvl="0">
                        <a:lnSpc>
                          <a:spcPts val="1392"/>
                        </a:lnSpc>
                        <a:spcBef>
                          <a:spcPct val="0"/>
                        </a:spcBef>
                        <a:defRPr/>
                      </a:pPr>
                      <a:r>
                        <a:rPr lang="en-US" sz="1378">
                          <a:solidFill>
                            <a:srgbClr val="DFDED9"/>
                          </a:solidFill>
                          <a:latin typeface="Open Sauce Light"/>
                        </a:rPr>
                        <a:t>07</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10</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11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12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2180531">
                <a:tc>
                  <a:txBody>
                    <a:bodyPr anchor="t" rtlCol="false"/>
                    <a:lstStyle/>
                    <a:p>
                      <a:pPr algn="l">
                        <a:lnSpc>
                          <a:spcPts val="1392"/>
                        </a:lnSpc>
                        <a:spcBef>
                          <a:spcPct val="0"/>
                        </a:spcBef>
                        <a:defRPr/>
                      </a:pP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l">
                        <a:lnSpc>
                          <a:spcPts val="1392"/>
                        </a:lnSpc>
                        <a:spcBef>
                          <a:spcPct val="0"/>
                        </a:spcBef>
                        <a:defRPr/>
                      </a:pP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l">
                        <a:lnSpc>
                          <a:spcPts val="1392"/>
                        </a:lnSpc>
                        <a:spcBef>
                          <a:spcPct val="0"/>
                        </a:spcBef>
                        <a:defRPr/>
                      </a:pP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l">
                        <a:lnSpc>
                          <a:spcPts val="1392"/>
                        </a:lnSpc>
                        <a:spcBef>
                          <a:spcPct val="0"/>
                        </a:spcBef>
                        <a:defRPr/>
                      </a:pP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l">
                        <a:lnSpc>
                          <a:spcPts val="1392"/>
                        </a:lnSpc>
                        <a:spcBef>
                          <a:spcPct val="0"/>
                        </a:spcBef>
                        <a:defRPr/>
                      </a:pP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l">
                        <a:lnSpc>
                          <a:spcPts val="1392"/>
                        </a:lnSpc>
                        <a:spcBef>
                          <a:spcPct val="0"/>
                        </a:spcBef>
                        <a:defRPr/>
                      </a:pP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l">
                        <a:lnSpc>
                          <a:spcPts val="1392"/>
                        </a:lnSpc>
                        <a:spcBef>
                          <a:spcPct val="0"/>
                        </a:spcBef>
                        <a:defRPr/>
                      </a:pP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bl>
          </a:graphicData>
        </a:graphic>
      </p:graphicFrame>
      <p:sp>
        <p:nvSpPr>
          <p:cNvPr name="TextBox 3" id="3"/>
          <p:cNvSpPr txBox="true"/>
          <p:nvPr/>
        </p:nvSpPr>
        <p:spPr>
          <a:xfrm rot="0">
            <a:off x="210279" y="219359"/>
            <a:ext cx="4684679" cy="1393843"/>
          </a:xfrm>
          <a:prstGeom prst="rect">
            <a:avLst/>
          </a:prstGeom>
        </p:spPr>
        <p:txBody>
          <a:bodyPr anchor="t" rtlCol="false" tIns="0" lIns="0" bIns="0" rIns="0">
            <a:spAutoFit/>
          </a:bodyPr>
          <a:lstStyle/>
          <a:p>
            <a:pPr>
              <a:lnSpc>
                <a:spcPts val="5378"/>
              </a:lnSpc>
            </a:pPr>
            <a:r>
              <a:rPr lang="en-US" sz="5325">
                <a:solidFill>
                  <a:srgbClr val="DF9839"/>
                </a:solidFill>
                <a:latin typeface="Open Sans"/>
              </a:rPr>
              <a:t>March-April 2024</a:t>
            </a:r>
          </a:p>
        </p:txBody>
      </p:sp>
      <p:grpSp>
        <p:nvGrpSpPr>
          <p:cNvPr name="Group 4" id="4"/>
          <p:cNvGrpSpPr/>
          <p:nvPr/>
        </p:nvGrpSpPr>
        <p:grpSpPr>
          <a:xfrm rot="0">
            <a:off x="10681989" y="194335"/>
            <a:ext cx="2612478" cy="1304013"/>
            <a:chOff x="0" y="0"/>
            <a:chExt cx="853742" cy="426144"/>
          </a:xfrm>
        </p:grpSpPr>
        <p:sp>
          <p:nvSpPr>
            <p:cNvPr name="Freeform 5" id="5"/>
            <p:cNvSpPr/>
            <p:nvPr/>
          </p:nvSpPr>
          <p:spPr>
            <a:xfrm flipH="false" flipV="false" rot="0">
              <a:off x="0" y="0"/>
              <a:ext cx="853742" cy="426144"/>
            </a:xfrm>
            <a:custGeom>
              <a:avLst/>
              <a:gdLst/>
              <a:ahLst/>
              <a:cxnLst/>
              <a:rect r="r" b="b" t="t" l="l"/>
              <a:pathLst>
                <a:path h="426144" w="853742">
                  <a:moveTo>
                    <a:pt x="151135" y="0"/>
                  </a:moveTo>
                  <a:lnTo>
                    <a:pt x="702607" y="0"/>
                  </a:lnTo>
                  <a:cubicBezTo>
                    <a:pt x="786076" y="0"/>
                    <a:pt x="853742" y="67666"/>
                    <a:pt x="853742" y="151135"/>
                  </a:cubicBezTo>
                  <a:lnTo>
                    <a:pt x="853742" y="275008"/>
                  </a:lnTo>
                  <a:cubicBezTo>
                    <a:pt x="853742" y="358478"/>
                    <a:pt x="786076" y="426144"/>
                    <a:pt x="702607" y="426144"/>
                  </a:cubicBezTo>
                  <a:lnTo>
                    <a:pt x="151135" y="426144"/>
                  </a:lnTo>
                  <a:cubicBezTo>
                    <a:pt x="67666" y="426144"/>
                    <a:pt x="0" y="358478"/>
                    <a:pt x="0" y="275008"/>
                  </a:cubicBezTo>
                  <a:lnTo>
                    <a:pt x="0" y="151135"/>
                  </a:lnTo>
                  <a:cubicBezTo>
                    <a:pt x="0" y="67666"/>
                    <a:pt x="67666" y="0"/>
                    <a:pt x="151135" y="0"/>
                  </a:cubicBezTo>
                  <a:close/>
                </a:path>
              </a:pathLst>
            </a:custGeom>
            <a:solidFill>
              <a:srgbClr val="DF9839"/>
            </a:solidFill>
            <a:ln w="9525" cap="rnd">
              <a:solidFill>
                <a:srgbClr val="000000"/>
              </a:solidFill>
              <a:prstDash val="solid"/>
              <a:round/>
            </a:ln>
          </p:spPr>
        </p:sp>
        <p:sp>
          <p:nvSpPr>
            <p:cNvPr name="TextBox 6" id="6"/>
            <p:cNvSpPr txBox="true"/>
            <p:nvPr/>
          </p:nvSpPr>
          <p:spPr>
            <a:xfrm>
              <a:off x="0" y="-28575"/>
              <a:ext cx="853742" cy="454719"/>
            </a:xfrm>
            <a:prstGeom prst="rect">
              <a:avLst/>
            </a:prstGeom>
          </p:spPr>
          <p:txBody>
            <a:bodyPr anchor="ctr" rtlCol="false" tIns="29700" lIns="29700" bIns="29700" rIns="29700"/>
            <a:lstStyle/>
            <a:p>
              <a:pPr algn="ctr">
                <a:lnSpc>
                  <a:spcPts val="2685"/>
                </a:lnSpc>
              </a:pPr>
              <a:r>
                <a:rPr lang="en-US" sz="1918">
                  <a:solidFill>
                    <a:srgbClr val="FAFAF7"/>
                  </a:solidFill>
                  <a:latin typeface="Open Sauce Light"/>
                </a:rPr>
                <a:t>INSTAGRAM POSTS</a:t>
              </a:r>
            </a:p>
          </p:txBody>
        </p:sp>
      </p:grpSp>
      <p:sp>
        <p:nvSpPr>
          <p:cNvPr name="TextBox 7" id="7"/>
          <p:cNvSpPr txBox="true"/>
          <p:nvPr/>
        </p:nvSpPr>
        <p:spPr>
          <a:xfrm rot="0">
            <a:off x="6514375" y="297156"/>
            <a:ext cx="3703853" cy="1276885"/>
          </a:xfrm>
          <a:prstGeom prst="rect">
            <a:avLst/>
          </a:prstGeom>
        </p:spPr>
        <p:txBody>
          <a:bodyPr anchor="t" rtlCol="false" tIns="0" lIns="0" bIns="0" rIns="0">
            <a:spAutoFit/>
          </a:bodyPr>
          <a:lstStyle/>
          <a:p>
            <a:pPr algn="ctr">
              <a:lnSpc>
                <a:spcPts val="5090"/>
              </a:lnSpc>
              <a:spcBef>
                <a:spcPct val="0"/>
              </a:spcBef>
            </a:pPr>
            <a:r>
              <a:rPr lang="en-US" sz="3636">
                <a:solidFill>
                  <a:srgbClr val="DF9839"/>
                </a:solidFill>
                <a:latin typeface="Droid Serif Bold"/>
              </a:rPr>
              <a:t> CONTENT CALENDAR </a:t>
            </a:r>
          </a:p>
        </p:txBody>
      </p:sp>
      <p:grpSp>
        <p:nvGrpSpPr>
          <p:cNvPr name="Group 8" id="8"/>
          <p:cNvGrpSpPr/>
          <p:nvPr/>
        </p:nvGrpSpPr>
        <p:grpSpPr>
          <a:xfrm rot="0">
            <a:off x="15281425" y="1972542"/>
            <a:ext cx="1741257" cy="1093006"/>
            <a:chOff x="0" y="0"/>
            <a:chExt cx="569032" cy="357188"/>
          </a:xfrm>
        </p:grpSpPr>
        <p:sp>
          <p:nvSpPr>
            <p:cNvPr name="Freeform 9" id="9"/>
            <p:cNvSpPr/>
            <p:nvPr/>
          </p:nvSpPr>
          <p:spPr>
            <a:xfrm flipH="false" flipV="false" rot="0">
              <a:off x="0" y="0"/>
              <a:ext cx="569032" cy="357188"/>
            </a:xfrm>
            <a:custGeom>
              <a:avLst/>
              <a:gdLst/>
              <a:ahLst/>
              <a:cxnLst/>
              <a:rect r="r" b="b" t="t" l="l"/>
              <a:pathLst>
                <a:path h="357188" w="569032">
                  <a:moveTo>
                    <a:pt x="178594" y="0"/>
                  </a:moveTo>
                  <a:lnTo>
                    <a:pt x="390438" y="0"/>
                  </a:lnTo>
                  <a:cubicBezTo>
                    <a:pt x="437804" y="0"/>
                    <a:pt x="483230" y="18816"/>
                    <a:pt x="516723" y="52309"/>
                  </a:cubicBezTo>
                  <a:cubicBezTo>
                    <a:pt x="550216" y="85802"/>
                    <a:pt x="569032" y="131228"/>
                    <a:pt x="569032" y="178594"/>
                  </a:cubicBezTo>
                  <a:lnTo>
                    <a:pt x="569032" y="178594"/>
                  </a:lnTo>
                  <a:cubicBezTo>
                    <a:pt x="569032" y="225960"/>
                    <a:pt x="550216" y="271386"/>
                    <a:pt x="516723" y="304879"/>
                  </a:cubicBezTo>
                  <a:cubicBezTo>
                    <a:pt x="483230" y="338372"/>
                    <a:pt x="437804" y="357188"/>
                    <a:pt x="390438" y="357188"/>
                  </a:cubicBezTo>
                  <a:lnTo>
                    <a:pt x="178594" y="357188"/>
                  </a:lnTo>
                  <a:cubicBezTo>
                    <a:pt x="131228" y="357188"/>
                    <a:pt x="85802" y="338372"/>
                    <a:pt x="52309" y="304879"/>
                  </a:cubicBezTo>
                  <a:cubicBezTo>
                    <a:pt x="18816" y="271386"/>
                    <a:pt x="0" y="225960"/>
                    <a:pt x="0" y="178594"/>
                  </a:cubicBezTo>
                  <a:lnTo>
                    <a:pt x="0" y="178594"/>
                  </a:lnTo>
                  <a:cubicBezTo>
                    <a:pt x="0" y="131228"/>
                    <a:pt x="18816" y="85802"/>
                    <a:pt x="52309" y="52309"/>
                  </a:cubicBezTo>
                  <a:cubicBezTo>
                    <a:pt x="85802" y="18816"/>
                    <a:pt x="131228" y="0"/>
                    <a:pt x="178594" y="0"/>
                  </a:cubicBezTo>
                  <a:close/>
                </a:path>
              </a:pathLst>
            </a:custGeom>
            <a:solidFill>
              <a:srgbClr val="CC0066"/>
            </a:solidFill>
            <a:ln w="9525" cap="rnd">
              <a:solidFill>
                <a:srgbClr val="000000"/>
              </a:solidFill>
              <a:prstDash val="solid"/>
              <a:round/>
            </a:ln>
          </p:spPr>
        </p:sp>
        <p:sp>
          <p:nvSpPr>
            <p:cNvPr name="TextBox 10" id="10"/>
            <p:cNvSpPr txBox="true"/>
            <p:nvPr/>
          </p:nvSpPr>
          <p:spPr>
            <a:xfrm>
              <a:off x="0" y="-28575"/>
              <a:ext cx="569032" cy="385763"/>
            </a:xfrm>
            <a:prstGeom prst="rect">
              <a:avLst/>
            </a:prstGeom>
          </p:spPr>
          <p:txBody>
            <a:bodyPr anchor="ctr" rtlCol="false" tIns="29700" lIns="29700" bIns="29700" rIns="29700"/>
            <a:lstStyle/>
            <a:p>
              <a:pPr algn="ctr">
                <a:lnSpc>
                  <a:spcPts val="2685"/>
                </a:lnSpc>
              </a:pPr>
              <a:r>
                <a:rPr lang="en-US" sz="1918">
                  <a:solidFill>
                    <a:srgbClr val="FAFAF7"/>
                  </a:solidFill>
                  <a:latin typeface="Open Sauce Light"/>
                </a:rPr>
                <a:t>STORIES</a:t>
              </a:r>
            </a:p>
          </p:txBody>
        </p:sp>
      </p:grpSp>
      <p:grpSp>
        <p:nvGrpSpPr>
          <p:cNvPr name="Group 11" id="11"/>
          <p:cNvGrpSpPr/>
          <p:nvPr/>
        </p:nvGrpSpPr>
        <p:grpSpPr>
          <a:xfrm rot="0">
            <a:off x="2887650" y="2189698"/>
            <a:ext cx="1519159" cy="702685"/>
            <a:chOff x="0" y="0"/>
            <a:chExt cx="496452" cy="229633"/>
          </a:xfrm>
        </p:grpSpPr>
        <p:sp>
          <p:nvSpPr>
            <p:cNvPr name="Freeform 12" id="12"/>
            <p:cNvSpPr/>
            <p:nvPr/>
          </p:nvSpPr>
          <p:spPr>
            <a:xfrm flipH="false" flipV="false" rot="0">
              <a:off x="0" y="0"/>
              <a:ext cx="496452" cy="229633"/>
            </a:xfrm>
            <a:custGeom>
              <a:avLst/>
              <a:gdLst/>
              <a:ahLst/>
              <a:cxnLst/>
              <a:rect r="r" b="b" t="t" l="l"/>
              <a:pathLst>
                <a:path h="229633" w="496452">
                  <a:moveTo>
                    <a:pt x="114817" y="0"/>
                  </a:moveTo>
                  <a:lnTo>
                    <a:pt x="381636" y="0"/>
                  </a:lnTo>
                  <a:cubicBezTo>
                    <a:pt x="412087" y="0"/>
                    <a:pt x="441291" y="12097"/>
                    <a:pt x="462823" y="33629"/>
                  </a:cubicBezTo>
                  <a:cubicBezTo>
                    <a:pt x="484356" y="55161"/>
                    <a:pt x="496452" y="84365"/>
                    <a:pt x="496452" y="114817"/>
                  </a:cubicBezTo>
                  <a:lnTo>
                    <a:pt x="496452" y="114817"/>
                  </a:lnTo>
                  <a:cubicBezTo>
                    <a:pt x="496452" y="178228"/>
                    <a:pt x="445047" y="229633"/>
                    <a:pt x="381636" y="229633"/>
                  </a:cubicBezTo>
                  <a:lnTo>
                    <a:pt x="114817" y="229633"/>
                  </a:lnTo>
                  <a:cubicBezTo>
                    <a:pt x="51405" y="229633"/>
                    <a:pt x="0" y="178228"/>
                    <a:pt x="0" y="114817"/>
                  </a:cubicBezTo>
                  <a:lnTo>
                    <a:pt x="0" y="114817"/>
                  </a:lnTo>
                  <a:cubicBezTo>
                    <a:pt x="0" y="51405"/>
                    <a:pt x="51405" y="0"/>
                    <a:pt x="114817" y="0"/>
                  </a:cubicBezTo>
                  <a:close/>
                </a:path>
              </a:pathLst>
            </a:custGeom>
            <a:solidFill>
              <a:srgbClr val="2C92D5"/>
            </a:solidFill>
            <a:ln w="9525" cap="rnd">
              <a:solidFill>
                <a:srgbClr val="000000"/>
              </a:solidFill>
              <a:prstDash val="solid"/>
              <a:round/>
            </a:ln>
          </p:spPr>
        </p:sp>
        <p:sp>
          <p:nvSpPr>
            <p:cNvPr name="TextBox 13" id="13"/>
            <p:cNvSpPr txBox="true"/>
            <p:nvPr/>
          </p:nvSpPr>
          <p:spPr>
            <a:xfrm>
              <a:off x="0" y="-28575"/>
              <a:ext cx="496452" cy="258208"/>
            </a:xfrm>
            <a:prstGeom prst="rect">
              <a:avLst/>
            </a:prstGeom>
          </p:spPr>
          <p:txBody>
            <a:bodyPr anchor="ctr" rtlCol="false" tIns="29700" lIns="29700" bIns="29700" rIns="29700"/>
            <a:lstStyle/>
            <a:p>
              <a:pPr algn="ctr">
                <a:lnSpc>
                  <a:spcPts val="1705"/>
                </a:lnSpc>
              </a:pPr>
              <a:r>
                <a:rPr lang="en-US" sz="1218">
                  <a:solidFill>
                    <a:srgbClr val="FAFAF7"/>
                  </a:solidFill>
                  <a:latin typeface="Open Sauce Light"/>
                </a:rPr>
                <a:t>SPAIN PART 2</a:t>
              </a:r>
            </a:p>
          </p:txBody>
        </p:sp>
      </p:grpSp>
      <p:grpSp>
        <p:nvGrpSpPr>
          <p:cNvPr name="Group 14" id="14"/>
          <p:cNvGrpSpPr/>
          <p:nvPr/>
        </p:nvGrpSpPr>
        <p:grpSpPr>
          <a:xfrm rot="0">
            <a:off x="4996668" y="2189698"/>
            <a:ext cx="1517707" cy="691178"/>
            <a:chOff x="0" y="0"/>
            <a:chExt cx="495978" cy="225873"/>
          </a:xfrm>
        </p:grpSpPr>
        <p:sp>
          <p:nvSpPr>
            <p:cNvPr name="Freeform 15" id="15"/>
            <p:cNvSpPr/>
            <p:nvPr/>
          </p:nvSpPr>
          <p:spPr>
            <a:xfrm flipH="false" flipV="false" rot="0">
              <a:off x="0" y="0"/>
              <a:ext cx="495978" cy="225873"/>
            </a:xfrm>
            <a:custGeom>
              <a:avLst/>
              <a:gdLst/>
              <a:ahLst/>
              <a:cxnLst/>
              <a:rect r="r" b="b" t="t" l="l"/>
              <a:pathLst>
                <a:path h="225873" w="495978">
                  <a:moveTo>
                    <a:pt x="112936" y="0"/>
                  </a:moveTo>
                  <a:lnTo>
                    <a:pt x="383041" y="0"/>
                  </a:lnTo>
                  <a:cubicBezTo>
                    <a:pt x="445414" y="0"/>
                    <a:pt x="495978" y="50563"/>
                    <a:pt x="495978" y="112936"/>
                  </a:cubicBezTo>
                  <a:lnTo>
                    <a:pt x="495978" y="112936"/>
                  </a:lnTo>
                  <a:cubicBezTo>
                    <a:pt x="495978" y="142889"/>
                    <a:pt x="484079" y="171615"/>
                    <a:pt x="462899" y="192794"/>
                  </a:cubicBezTo>
                  <a:cubicBezTo>
                    <a:pt x="441720" y="213974"/>
                    <a:pt x="412994" y="225873"/>
                    <a:pt x="383041" y="225873"/>
                  </a:cubicBezTo>
                  <a:lnTo>
                    <a:pt x="112936" y="225873"/>
                  </a:lnTo>
                  <a:cubicBezTo>
                    <a:pt x="50563" y="225873"/>
                    <a:pt x="0" y="175309"/>
                    <a:pt x="0" y="112936"/>
                  </a:cubicBezTo>
                  <a:lnTo>
                    <a:pt x="0" y="112936"/>
                  </a:lnTo>
                  <a:cubicBezTo>
                    <a:pt x="0" y="50563"/>
                    <a:pt x="50563" y="0"/>
                    <a:pt x="112936" y="0"/>
                  </a:cubicBezTo>
                  <a:close/>
                </a:path>
              </a:pathLst>
            </a:custGeom>
            <a:solidFill>
              <a:srgbClr val="2C92D5"/>
            </a:solidFill>
            <a:ln w="9525" cap="rnd">
              <a:solidFill>
                <a:srgbClr val="000000"/>
              </a:solidFill>
              <a:prstDash val="solid"/>
              <a:round/>
            </a:ln>
          </p:spPr>
        </p:sp>
        <p:sp>
          <p:nvSpPr>
            <p:cNvPr name="TextBox 16" id="16"/>
            <p:cNvSpPr txBox="true"/>
            <p:nvPr/>
          </p:nvSpPr>
          <p:spPr>
            <a:xfrm>
              <a:off x="0" y="-28575"/>
              <a:ext cx="495978" cy="254448"/>
            </a:xfrm>
            <a:prstGeom prst="rect">
              <a:avLst/>
            </a:prstGeom>
          </p:spPr>
          <p:txBody>
            <a:bodyPr anchor="ctr" rtlCol="false" tIns="29700" lIns="29700" bIns="29700" rIns="29700"/>
            <a:lstStyle/>
            <a:p>
              <a:pPr algn="ctr">
                <a:lnSpc>
                  <a:spcPts val="1705"/>
                </a:lnSpc>
              </a:pPr>
              <a:r>
                <a:rPr lang="en-US" sz="1218">
                  <a:solidFill>
                    <a:srgbClr val="FAFAF7"/>
                  </a:solidFill>
                  <a:latin typeface="Open Sauce Light"/>
                </a:rPr>
                <a:t>SPAIN PART 3</a:t>
              </a:r>
            </a:p>
          </p:txBody>
        </p:sp>
      </p:grpSp>
      <p:grpSp>
        <p:nvGrpSpPr>
          <p:cNvPr name="Group 17" id="17"/>
          <p:cNvGrpSpPr/>
          <p:nvPr/>
        </p:nvGrpSpPr>
        <p:grpSpPr>
          <a:xfrm rot="0">
            <a:off x="4893956" y="2880875"/>
            <a:ext cx="1555166" cy="1135641"/>
            <a:chOff x="0" y="0"/>
            <a:chExt cx="508219" cy="371121"/>
          </a:xfrm>
        </p:grpSpPr>
        <p:sp>
          <p:nvSpPr>
            <p:cNvPr name="Freeform 18" id="18"/>
            <p:cNvSpPr/>
            <p:nvPr/>
          </p:nvSpPr>
          <p:spPr>
            <a:xfrm flipH="false" flipV="false" rot="0">
              <a:off x="0" y="0"/>
              <a:ext cx="508219" cy="371121"/>
            </a:xfrm>
            <a:custGeom>
              <a:avLst/>
              <a:gdLst/>
              <a:ahLst/>
              <a:cxnLst/>
              <a:rect r="r" b="b" t="t" l="l"/>
              <a:pathLst>
                <a:path h="371121" w="508219">
                  <a:moveTo>
                    <a:pt x="185560" y="0"/>
                  </a:moveTo>
                  <a:lnTo>
                    <a:pt x="322659" y="0"/>
                  </a:lnTo>
                  <a:cubicBezTo>
                    <a:pt x="371872" y="0"/>
                    <a:pt x="419070" y="19550"/>
                    <a:pt x="453869" y="54349"/>
                  </a:cubicBezTo>
                  <a:cubicBezTo>
                    <a:pt x="488669" y="89149"/>
                    <a:pt x="508219" y="136347"/>
                    <a:pt x="508219" y="185560"/>
                  </a:cubicBezTo>
                  <a:lnTo>
                    <a:pt x="508219" y="185560"/>
                  </a:lnTo>
                  <a:cubicBezTo>
                    <a:pt x="508219" y="288042"/>
                    <a:pt x="425141" y="371121"/>
                    <a:pt x="322659" y="371121"/>
                  </a:cubicBezTo>
                  <a:lnTo>
                    <a:pt x="185560" y="371121"/>
                  </a:lnTo>
                  <a:cubicBezTo>
                    <a:pt x="136347" y="371121"/>
                    <a:pt x="89149" y="351571"/>
                    <a:pt x="54349" y="316771"/>
                  </a:cubicBezTo>
                  <a:cubicBezTo>
                    <a:pt x="19550" y="281972"/>
                    <a:pt x="0" y="234774"/>
                    <a:pt x="0" y="185560"/>
                  </a:cubicBezTo>
                  <a:lnTo>
                    <a:pt x="0" y="185560"/>
                  </a:lnTo>
                  <a:cubicBezTo>
                    <a:pt x="0" y="136347"/>
                    <a:pt x="19550" y="89149"/>
                    <a:pt x="54349" y="54349"/>
                  </a:cubicBezTo>
                  <a:cubicBezTo>
                    <a:pt x="89149" y="19550"/>
                    <a:pt x="136347" y="0"/>
                    <a:pt x="185560" y="0"/>
                  </a:cubicBezTo>
                  <a:close/>
                </a:path>
              </a:pathLst>
            </a:custGeom>
            <a:solidFill>
              <a:srgbClr val="DF9839"/>
            </a:solidFill>
            <a:ln w="9525" cap="rnd">
              <a:solidFill>
                <a:srgbClr val="000000"/>
              </a:solidFill>
              <a:prstDash val="solid"/>
              <a:round/>
            </a:ln>
          </p:spPr>
        </p:sp>
        <p:sp>
          <p:nvSpPr>
            <p:cNvPr name="TextBox 19" id="19"/>
            <p:cNvSpPr txBox="true"/>
            <p:nvPr/>
          </p:nvSpPr>
          <p:spPr>
            <a:xfrm>
              <a:off x="0" y="-19050"/>
              <a:ext cx="508219" cy="390171"/>
            </a:xfrm>
            <a:prstGeom prst="rect">
              <a:avLst/>
            </a:prstGeom>
          </p:spPr>
          <p:txBody>
            <a:bodyPr anchor="ctr" rtlCol="false" tIns="29700" lIns="29700" bIns="29700" rIns="29700"/>
            <a:lstStyle/>
            <a:p>
              <a:pPr algn="ctr">
                <a:lnSpc>
                  <a:spcPts val="1845"/>
                </a:lnSpc>
              </a:pPr>
              <a:r>
                <a:rPr lang="en-US" sz="1318">
                  <a:solidFill>
                    <a:srgbClr val="FAFAF7"/>
                  </a:solidFill>
                  <a:latin typeface="Open Sauce Light"/>
                </a:rPr>
                <a:t>SPAIN PART 3</a:t>
              </a:r>
            </a:p>
          </p:txBody>
        </p:sp>
      </p:grpSp>
      <p:grpSp>
        <p:nvGrpSpPr>
          <p:cNvPr name="Group 20" id="20"/>
          <p:cNvGrpSpPr/>
          <p:nvPr/>
        </p:nvGrpSpPr>
        <p:grpSpPr>
          <a:xfrm rot="0">
            <a:off x="2939007" y="2930483"/>
            <a:ext cx="1467803" cy="957997"/>
            <a:chOff x="0" y="0"/>
            <a:chExt cx="479669" cy="313068"/>
          </a:xfrm>
        </p:grpSpPr>
        <p:sp>
          <p:nvSpPr>
            <p:cNvPr name="Freeform 21" id="21"/>
            <p:cNvSpPr/>
            <p:nvPr/>
          </p:nvSpPr>
          <p:spPr>
            <a:xfrm flipH="false" flipV="false" rot="0">
              <a:off x="0" y="0"/>
              <a:ext cx="479669" cy="313068"/>
            </a:xfrm>
            <a:custGeom>
              <a:avLst/>
              <a:gdLst/>
              <a:ahLst/>
              <a:cxnLst/>
              <a:rect r="r" b="b" t="t" l="l"/>
              <a:pathLst>
                <a:path h="313068" w="479669">
                  <a:moveTo>
                    <a:pt x="156534" y="0"/>
                  </a:moveTo>
                  <a:lnTo>
                    <a:pt x="323136" y="0"/>
                  </a:lnTo>
                  <a:cubicBezTo>
                    <a:pt x="409587" y="0"/>
                    <a:pt x="479669" y="70083"/>
                    <a:pt x="479669" y="156534"/>
                  </a:cubicBezTo>
                  <a:lnTo>
                    <a:pt x="479669" y="156534"/>
                  </a:lnTo>
                  <a:cubicBezTo>
                    <a:pt x="479669" y="242985"/>
                    <a:pt x="409587" y="313068"/>
                    <a:pt x="323136" y="313068"/>
                  </a:cubicBezTo>
                  <a:lnTo>
                    <a:pt x="156534" y="313068"/>
                  </a:lnTo>
                  <a:cubicBezTo>
                    <a:pt x="70083" y="313068"/>
                    <a:pt x="0" y="242985"/>
                    <a:pt x="0" y="156534"/>
                  </a:cubicBezTo>
                  <a:lnTo>
                    <a:pt x="0" y="156534"/>
                  </a:lnTo>
                  <a:cubicBezTo>
                    <a:pt x="0" y="70083"/>
                    <a:pt x="70083" y="0"/>
                    <a:pt x="156534" y="0"/>
                  </a:cubicBezTo>
                  <a:close/>
                </a:path>
              </a:pathLst>
            </a:custGeom>
            <a:solidFill>
              <a:srgbClr val="DF9839"/>
            </a:solidFill>
            <a:ln w="9525" cap="rnd">
              <a:solidFill>
                <a:srgbClr val="000000"/>
              </a:solidFill>
              <a:prstDash val="solid"/>
              <a:round/>
            </a:ln>
          </p:spPr>
        </p:sp>
        <p:sp>
          <p:nvSpPr>
            <p:cNvPr name="TextBox 22" id="22"/>
            <p:cNvSpPr txBox="true"/>
            <p:nvPr/>
          </p:nvSpPr>
          <p:spPr>
            <a:xfrm>
              <a:off x="0" y="-19050"/>
              <a:ext cx="479669" cy="332118"/>
            </a:xfrm>
            <a:prstGeom prst="rect">
              <a:avLst/>
            </a:prstGeom>
          </p:spPr>
          <p:txBody>
            <a:bodyPr anchor="ctr" rtlCol="false" tIns="29700" lIns="29700" bIns="29700" rIns="29700"/>
            <a:lstStyle/>
            <a:p>
              <a:pPr algn="ctr">
                <a:lnSpc>
                  <a:spcPts val="1845"/>
                </a:lnSpc>
              </a:pPr>
              <a:r>
                <a:rPr lang="en-US" sz="1318">
                  <a:solidFill>
                    <a:srgbClr val="FAFAF7"/>
                  </a:solidFill>
                  <a:latin typeface="Open Sauce Light"/>
                </a:rPr>
                <a:t>SPAIN PART 2</a:t>
              </a:r>
            </a:p>
          </p:txBody>
        </p:sp>
      </p:grpSp>
      <p:grpSp>
        <p:nvGrpSpPr>
          <p:cNvPr name="Group 23" id="23"/>
          <p:cNvGrpSpPr/>
          <p:nvPr/>
        </p:nvGrpSpPr>
        <p:grpSpPr>
          <a:xfrm rot="0">
            <a:off x="2717489" y="4627892"/>
            <a:ext cx="1174506" cy="746674"/>
            <a:chOff x="0" y="0"/>
            <a:chExt cx="383822" cy="244009"/>
          </a:xfrm>
        </p:grpSpPr>
        <p:sp>
          <p:nvSpPr>
            <p:cNvPr name="Freeform 24" id="24"/>
            <p:cNvSpPr/>
            <p:nvPr/>
          </p:nvSpPr>
          <p:spPr>
            <a:xfrm flipH="false" flipV="false" rot="0">
              <a:off x="0" y="0"/>
              <a:ext cx="383822" cy="244009"/>
            </a:xfrm>
            <a:custGeom>
              <a:avLst/>
              <a:gdLst/>
              <a:ahLst/>
              <a:cxnLst/>
              <a:rect r="r" b="b" t="t" l="l"/>
              <a:pathLst>
                <a:path h="244009" w="383822">
                  <a:moveTo>
                    <a:pt x="122004" y="0"/>
                  </a:moveTo>
                  <a:lnTo>
                    <a:pt x="261817" y="0"/>
                  </a:lnTo>
                  <a:cubicBezTo>
                    <a:pt x="294175" y="0"/>
                    <a:pt x="325207" y="12854"/>
                    <a:pt x="348087" y="35734"/>
                  </a:cubicBezTo>
                  <a:cubicBezTo>
                    <a:pt x="370968" y="58614"/>
                    <a:pt x="383822" y="89647"/>
                    <a:pt x="383822" y="122004"/>
                  </a:cubicBezTo>
                  <a:lnTo>
                    <a:pt x="383822" y="122004"/>
                  </a:lnTo>
                  <a:cubicBezTo>
                    <a:pt x="383822" y="189385"/>
                    <a:pt x="329198" y="244009"/>
                    <a:pt x="261817" y="244009"/>
                  </a:cubicBezTo>
                  <a:lnTo>
                    <a:pt x="122004" y="244009"/>
                  </a:lnTo>
                  <a:cubicBezTo>
                    <a:pt x="54623" y="244009"/>
                    <a:pt x="0" y="189385"/>
                    <a:pt x="0" y="122004"/>
                  </a:cubicBezTo>
                  <a:lnTo>
                    <a:pt x="0" y="122004"/>
                  </a:lnTo>
                  <a:cubicBezTo>
                    <a:pt x="0" y="54623"/>
                    <a:pt x="54623" y="0"/>
                    <a:pt x="122004" y="0"/>
                  </a:cubicBezTo>
                  <a:close/>
                </a:path>
              </a:pathLst>
            </a:custGeom>
            <a:solidFill>
              <a:srgbClr val="DF9839"/>
            </a:solidFill>
            <a:ln w="9525" cap="rnd">
              <a:solidFill>
                <a:srgbClr val="000000"/>
              </a:solidFill>
              <a:prstDash val="solid"/>
              <a:round/>
            </a:ln>
          </p:spPr>
        </p:sp>
        <p:sp>
          <p:nvSpPr>
            <p:cNvPr name="TextBox 25" id="25"/>
            <p:cNvSpPr txBox="true"/>
            <p:nvPr/>
          </p:nvSpPr>
          <p:spPr>
            <a:xfrm>
              <a:off x="0" y="-19050"/>
              <a:ext cx="383822" cy="263059"/>
            </a:xfrm>
            <a:prstGeom prst="rect">
              <a:avLst/>
            </a:prstGeom>
          </p:spPr>
          <p:txBody>
            <a:bodyPr anchor="ctr" rtlCol="false" tIns="29700" lIns="29700" bIns="29700" rIns="29700"/>
            <a:lstStyle/>
            <a:p>
              <a:pPr algn="ctr">
                <a:lnSpc>
                  <a:spcPts val="1845"/>
                </a:lnSpc>
              </a:pPr>
              <a:r>
                <a:rPr lang="en-US" sz="1318">
                  <a:solidFill>
                    <a:srgbClr val="FAFAF7"/>
                  </a:solidFill>
                  <a:latin typeface="Open Sauce Light"/>
                </a:rPr>
                <a:t>WHM RECAP POST</a:t>
              </a:r>
            </a:p>
          </p:txBody>
        </p:sp>
      </p:grpSp>
      <p:grpSp>
        <p:nvGrpSpPr>
          <p:cNvPr name="Group 26" id="26"/>
          <p:cNvGrpSpPr/>
          <p:nvPr/>
        </p:nvGrpSpPr>
        <p:grpSpPr>
          <a:xfrm rot="0">
            <a:off x="7159455" y="5374566"/>
            <a:ext cx="1431574" cy="760619"/>
            <a:chOff x="0" y="0"/>
            <a:chExt cx="467830" cy="248566"/>
          </a:xfrm>
        </p:grpSpPr>
        <p:sp>
          <p:nvSpPr>
            <p:cNvPr name="Freeform 27" id="27"/>
            <p:cNvSpPr/>
            <p:nvPr/>
          </p:nvSpPr>
          <p:spPr>
            <a:xfrm flipH="false" flipV="false" rot="0">
              <a:off x="0" y="0"/>
              <a:ext cx="467830" cy="248566"/>
            </a:xfrm>
            <a:custGeom>
              <a:avLst/>
              <a:gdLst/>
              <a:ahLst/>
              <a:cxnLst/>
              <a:rect r="r" b="b" t="t" l="l"/>
              <a:pathLst>
                <a:path h="248566" w="467830">
                  <a:moveTo>
                    <a:pt x="124283" y="0"/>
                  </a:moveTo>
                  <a:lnTo>
                    <a:pt x="343547" y="0"/>
                  </a:lnTo>
                  <a:cubicBezTo>
                    <a:pt x="376509" y="0"/>
                    <a:pt x="408121" y="13094"/>
                    <a:pt x="431428" y="36402"/>
                  </a:cubicBezTo>
                  <a:cubicBezTo>
                    <a:pt x="454736" y="59709"/>
                    <a:pt x="467830" y="91321"/>
                    <a:pt x="467830" y="124283"/>
                  </a:cubicBezTo>
                  <a:lnTo>
                    <a:pt x="467830" y="124283"/>
                  </a:lnTo>
                  <a:cubicBezTo>
                    <a:pt x="467830" y="157245"/>
                    <a:pt x="454736" y="188857"/>
                    <a:pt x="431428" y="212164"/>
                  </a:cubicBezTo>
                  <a:cubicBezTo>
                    <a:pt x="408121" y="235472"/>
                    <a:pt x="376509" y="248566"/>
                    <a:pt x="343547" y="248566"/>
                  </a:cubicBezTo>
                  <a:lnTo>
                    <a:pt x="124283" y="248566"/>
                  </a:lnTo>
                  <a:cubicBezTo>
                    <a:pt x="91321" y="248566"/>
                    <a:pt x="59709" y="235472"/>
                    <a:pt x="36402" y="212164"/>
                  </a:cubicBezTo>
                  <a:cubicBezTo>
                    <a:pt x="13094" y="188857"/>
                    <a:pt x="0" y="157245"/>
                    <a:pt x="0" y="124283"/>
                  </a:cubicBezTo>
                  <a:lnTo>
                    <a:pt x="0" y="124283"/>
                  </a:lnTo>
                  <a:cubicBezTo>
                    <a:pt x="0" y="91321"/>
                    <a:pt x="13094" y="59709"/>
                    <a:pt x="36402" y="36402"/>
                  </a:cubicBezTo>
                  <a:cubicBezTo>
                    <a:pt x="59709" y="13094"/>
                    <a:pt x="91321" y="0"/>
                    <a:pt x="124283" y="0"/>
                  </a:cubicBezTo>
                  <a:close/>
                </a:path>
              </a:pathLst>
            </a:custGeom>
            <a:solidFill>
              <a:srgbClr val="DF9839"/>
            </a:solidFill>
            <a:ln w="9525" cap="rnd">
              <a:solidFill>
                <a:srgbClr val="000000"/>
              </a:solidFill>
              <a:prstDash val="solid"/>
              <a:round/>
            </a:ln>
          </p:spPr>
        </p:sp>
        <p:sp>
          <p:nvSpPr>
            <p:cNvPr name="TextBox 28" id="28"/>
            <p:cNvSpPr txBox="true"/>
            <p:nvPr/>
          </p:nvSpPr>
          <p:spPr>
            <a:xfrm>
              <a:off x="0" y="-19050"/>
              <a:ext cx="467830" cy="267616"/>
            </a:xfrm>
            <a:prstGeom prst="rect">
              <a:avLst/>
            </a:prstGeom>
          </p:spPr>
          <p:txBody>
            <a:bodyPr anchor="ctr" rtlCol="false" tIns="29700" lIns="29700" bIns="29700" rIns="29700"/>
            <a:lstStyle/>
            <a:p>
              <a:pPr algn="ctr">
                <a:lnSpc>
                  <a:spcPts val="1845"/>
                </a:lnSpc>
              </a:pPr>
              <a:r>
                <a:rPr lang="en-US" sz="1318">
                  <a:solidFill>
                    <a:srgbClr val="FAFAF7"/>
                  </a:solidFill>
                  <a:latin typeface="Open Sauce Light"/>
                </a:rPr>
                <a:t>ARTISTIC EXPRESSIONS REEL</a:t>
              </a:r>
            </a:p>
          </p:txBody>
        </p:sp>
      </p:grpSp>
      <p:grpSp>
        <p:nvGrpSpPr>
          <p:cNvPr name="Group 29" id="29"/>
          <p:cNvGrpSpPr/>
          <p:nvPr/>
        </p:nvGrpSpPr>
        <p:grpSpPr>
          <a:xfrm rot="0">
            <a:off x="6934727" y="4016516"/>
            <a:ext cx="1881029" cy="1126984"/>
            <a:chOff x="0" y="0"/>
            <a:chExt cx="614709" cy="368292"/>
          </a:xfrm>
        </p:grpSpPr>
        <p:sp>
          <p:nvSpPr>
            <p:cNvPr name="Freeform 30" id="30"/>
            <p:cNvSpPr/>
            <p:nvPr/>
          </p:nvSpPr>
          <p:spPr>
            <a:xfrm flipH="false" flipV="false" rot="0">
              <a:off x="0" y="0"/>
              <a:ext cx="614709" cy="368292"/>
            </a:xfrm>
            <a:custGeom>
              <a:avLst/>
              <a:gdLst/>
              <a:ahLst/>
              <a:cxnLst/>
              <a:rect r="r" b="b" t="t" l="l"/>
              <a:pathLst>
                <a:path h="368292" w="614709">
                  <a:moveTo>
                    <a:pt x="184146" y="0"/>
                  </a:moveTo>
                  <a:lnTo>
                    <a:pt x="430563" y="0"/>
                  </a:lnTo>
                  <a:cubicBezTo>
                    <a:pt x="532264" y="0"/>
                    <a:pt x="614709" y="82445"/>
                    <a:pt x="614709" y="184146"/>
                  </a:cubicBezTo>
                  <a:lnTo>
                    <a:pt x="614709" y="184146"/>
                  </a:lnTo>
                  <a:cubicBezTo>
                    <a:pt x="614709" y="232984"/>
                    <a:pt x="595308" y="279822"/>
                    <a:pt x="560774" y="314357"/>
                  </a:cubicBezTo>
                  <a:cubicBezTo>
                    <a:pt x="526240" y="348891"/>
                    <a:pt x="479402" y="368292"/>
                    <a:pt x="430563" y="368292"/>
                  </a:cubicBezTo>
                  <a:lnTo>
                    <a:pt x="184146" y="368292"/>
                  </a:lnTo>
                  <a:cubicBezTo>
                    <a:pt x="135307" y="368292"/>
                    <a:pt x="88469" y="348891"/>
                    <a:pt x="53935" y="314357"/>
                  </a:cubicBezTo>
                  <a:cubicBezTo>
                    <a:pt x="19401" y="279822"/>
                    <a:pt x="0" y="232984"/>
                    <a:pt x="0" y="184146"/>
                  </a:cubicBezTo>
                  <a:lnTo>
                    <a:pt x="0" y="184146"/>
                  </a:lnTo>
                  <a:cubicBezTo>
                    <a:pt x="0" y="135307"/>
                    <a:pt x="19401" y="88469"/>
                    <a:pt x="53935" y="53935"/>
                  </a:cubicBezTo>
                  <a:cubicBezTo>
                    <a:pt x="88469" y="19401"/>
                    <a:pt x="135307" y="0"/>
                    <a:pt x="184146" y="0"/>
                  </a:cubicBezTo>
                  <a:close/>
                </a:path>
              </a:pathLst>
            </a:custGeom>
            <a:solidFill>
              <a:srgbClr val="DF9839"/>
            </a:solidFill>
            <a:ln w="9525" cap="rnd">
              <a:solidFill>
                <a:srgbClr val="000000"/>
              </a:solidFill>
              <a:prstDash val="solid"/>
              <a:round/>
            </a:ln>
          </p:spPr>
        </p:sp>
        <p:sp>
          <p:nvSpPr>
            <p:cNvPr name="TextBox 31" id="31"/>
            <p:cNvSpPr txBox="true"/>
            <p:nvPr/>
          </p:nvSpPr>
          <p:spPr>
            <a:xfrm>
              <a:off x="0" y="-19050"/>
              <a:ext cx="614709" cy="387342"/>
            </a:xfrm>
            <a:prstGeom prst="rect">
              <a:avLst/>
            </a:prstGeom>
          </p:spPr>
          <p:txBody>
            <a:bodyPr anchor="ctr" rtlCol="false" tIns="29700" lIns="29700" bIns="29700" rIns="29700"/>
            <a:lstStyle/>
            <a:p>
              <a:pPr algn="ctr">
                <a:lnSpc>
                  <a:spcPts val="1845"/>
                </a:lnSpc>
              </a:pPr>
              <a:r>
                <a:rPr lang="en-US" sz="1318">
                  <a:solidFill>
                    <a:srgbClr val="FAFAF7"/>
                  </a:solidFill>
                  <a:latin typeface="Open Sauce Light"/>
                </a:rPr>
                <a:t>COLLAB  REEL WITH FIU GLOBAL</a:t>
              </a:r>
            </a:p>
          </p:txBody>
        </p:sp>
      </p:grpSp>
      <p:grpSp>
        <p:nvGrpSpPr>
          <p:cNvPr name="Group 32" id="32"/>
          <p:cNvGrpSpPr/>
          <p:nvPr/>
        </p:nvGrpSpPr>
        <p:grpSpPr>
          <a:xfrm rot="0">
            <a:off x="13454673" y="270028"/>
            <a:ext cx="2612478" cy="1304013"/>
            <a:chOff x="0" y="0"/>
            <a:chExt cx="853742" cy="426144"/>
          </a:xfrm>
        </p:grpSpPr>
        <p:sp>
          <p:nvSpPr>
            <p:cNvPr name="Freeform 33" id="33"/>
            <p:cNvSpPr/>
            <p:nvPr/>
          </p:nvSpPr>
          <p:spPr>
            <a:xfrm flipH="false" flipV="false" rot="0">
              <a:off x="0" y="0"/>
              <a:ext cx="853742" cy="426144"/>
            </a:xfrm>
            <a:custGeom>
              <a:avLst/>
              <a:gdLst/>
              <a:ahLst/>
              <a:cxnLst/>
              <a:rect r="r" b="b" t="t" l="l"/>
              <a:pathLst>
                <a:path h="426144" w="853742">
                  <a:moveTo>
                    <a:pt x="151135" y="0"/>
                  </a:moveTo>
                  <a:lnTo>
                    <a:pt x="702607" y="0"/>
                  </a:lnTo>
                  <a:cubicBezTo>
                    <a:pt x="786076" y="0"/>
                    <a:pt x="853742" y="67666"/>
                    <a:pt x="853742" y="151135"/>
                  </a:cubicBezTo>
                  <a:lnTo>
                    <a:pt x="853742" y="275008"/>
                  </a:lnTo>
                  <a:cubicBezTo>
                    <a:pt x="853742" y="358478"/>
                    <a:pt x="786076" y="426144"/>
                    <a:pt x="702607" y="426144"/>
                  </a:cubicBezTo>
                  <a:lnTo>
                    <a:pt x="151135" y="426144"/>
                  </a:lnTo>
                  <a:cubicBezTo>
                    <a:pt x="67666" y="426144"/>
                    <a:pt x="0" y="358478"/>
                    <a:pt x="0" y="275008"/>
                  </a:cubicBezTo>
                  <a:lnTo>
                    <a:pt x="0" y="151135"/>
                  </a:lnTo>
                  <a:cubicBezTo>
                    <a:pt x="0" y="67666"/>
                    <a:pt x="67666" y="0"/>
                    <a:pt x="151135" y="0"/>
                  </a:cubicBezTo>
                  <a:close/>
                </a:path>
              </a:pathLst>
            </a:custGeom>
            <a:solidFill>
              <a:srgbClr val="2C92D5"/>
            </a:solidFill>
            <a:ln w="9525" cap="rnd">
              <a:solidFill>
                <a:srgbClr val="000000"/>
              </a:solidFill>
              <a:prstDash val="solid"/>
              <a:round/>
            </a:ln>
          </p:spPr>
        </p:sp>
        <p:sp>
          <p:nvSpPr>
            <p:cNvPr name="TextBox 34" id="34"/>
            <p:cNvSpPr txBox="true"/>
            <p:nvPr/>
          </p:nvSpPr>
          <p:spPr>
            <a:xfrm>
              <a:off x="0" y="-28575"/>
              <a:ext cx="853742" cy="454719"/>
            </a:xfrm>
            <a:prstGeom prst="rect">
              <a:avLst/>
            </a:prstGeom>
          </p:spPr>
          <p:txBody>
            <a:bodyPr anchor="ctr" rtlCol="false" tIns="29700" lIns="29700" bIns="29700" rIns="29700"/>
            <a:lstStyle/>
            <a:p>
              <a:pPr algn="ctr">
                <a:lnSpc>
                  <a:spcPts val="2685"/>
                </a:lnSpc>
              </a:pPr>
              <a:r>
                <a:rPr lang="en-US" sz="1918">
                  <a:solidFill>
                    <a:srgbClr val="FAFAF7"/>
                  </a:solidFill>
                  <a:latin typeface="Open Sauce Light"/>
                </a:rPr>
                <a:t>LINKEDIN POSTS</a:t>
              </a:r>
            </a:p>
          </p:txBody>
        </p:sp>
      </p:grpSp>
      <p:grpSp>
        <p:nvGrpSpPr>
          <p:cNvPr name="Group 35" id="35"/>
          <p:cNvGrpSpPr/>
          <p:nvPr/>
        </p:nvGrpSpPr>
        <p:grpSpPr>
          <a:xfrm rot="0">
            <a:off x="3807689" y="5576840"/>
            <a:ext cx="357180" cy="370016"/>
            <a:chOff x="0" y="0"/>
            <a:chExt cx="116724" cy="120919"/>
          </a:xfrm>
        </p:grpSpPr>
        <p:sp>
          <p:nvSpPr>
            <p:cNvPr name="Freeform 36" id="36"/>
            <p:cNvSpPr/>
            <p:nvPr/>
          </p:nvSpPr>
          <p:spPr>
            <a:xfrm flipH="false" flipV="false" rot="0">
              <a:off x="0" y="0"/>
              <a:ext cx="116724" cy="120919"/>
            </a:xfrm>
            <a:custGeom>
              <a:avLst/>
              <a:gdLst/>
              <a:ahLst/>
              <a:cxnLst/>
              <a:rect r="r" b="b" t="t" l="l"/>
              <a:pathLst>
                <a:path h="120919" w="116724">
                  <a:moveTo>
                    <a:pt x="58362" y="0"/>
                  </a:moveTo>
                  <a:lnTo>
                    <a:pt x="58362" y="0"/>
                  </a:lnTo>
                  <a:cubicBezTo>
                    <a:pt x="90595" y="0"/>
                    <a:pt x="116724" y="26130"/>
                    <a:pt x="116724" y="58362"/>
                  </a:cubicBezTo>
                  <a:lnTo>
                    <a:pt x="116724" y="62557"/>
                  </a:lnTo>
                  <a:cubicBezTo>
                    <a:pt x="116724" y="78035"/>
                    <a:pt x="110575" y="92880"/>
                    <a:pt x="99630" y="103825"/>
                  </a:cubicBezTo>
                  <a:cubicBezTo>
                    <a:pt x="88685" y="114770"/>
                    <a:pt x="73841" y="120919"/>
                    <a:pt x="58362" y="120919"/>
                  </a:cubicBezTo>
                  <a:lnTo>
                    <a:pt x="58362" y="120919"/>
                  </a:lnTo>
                  <a:cubicBezTo>
                    <a:pt x="26130" y="120919"/>
                    <a:pt x="0" y="94789"/>
                    <a:pt x="0" y="62557"/>
                  </a:cubicBezTo>
                  <a:lnTo>
                    <a:pt x="0" y="58362"/>
                  </a:lnTo>
                  <a:cubicBezTo>
                    <a:pt x="0" y="42883"/>
                    <a:pt x="6149" y="28039"/>
                    <a:pt x="17094" y="17094"/>
                  </a:cubicBezTo>
                  <a:cubicBezTo>
                    <a:pt x="28039" y="6149"/>
                    <a:pt x="42883" y="0"/>
                    <a:pt x="58362" y="0"/>
                  </a:cubicBezTo>
                  <a:close/>
                </a:path>
              </a:pathLst>
            </a:custGeom>
            <a:solidFill>
              <a:srgbClr val="CC0066"/>
            </a:solidFill>
            <a:ln w="9525" cap="rnd">
              <a:solidFill>
                <a:srgbClr val="000000"/>
              </a:solidFill>
              <a:prstDash val="solid"/>
              <a:round/>
            </a:ln>
          </p:spPr>
        </p:sp>
        <p:sp>
          <p:nvSpPr>
            <p:cNvPr name="TextBox 37" id="37"/>
            <p:cNvSpPr txBox="true"/>
            <p:nvPr/>
          </p:nvSpPr>
          <p:spPr>
            <a:xfrm>
              <a:off x="0" y="-28575"/>
              <a:ext cx="116724" cy="149494"/>
            </a:xfrm>
            <a:prstGeom prst="rect">
              <a:avLst/>
            </a:prstGeom>
          </p:spPr>
          <p:txBody>
            <a:bodyPr anchor="ctr" rtlCol="false" tIns="29700" lIns="29700" bIns="29700" rIns="29700"/>
            <a:lstStyle/>
            <a:p>
              <a:pPr algn="ctr">
                <a:lnSpc>
                  <a:spcPts val="2685"/>
                </a:lnSpc>
              </a:pPr>
            </a:p>
          </p:txBody>
        </p:sp>
      </p:grpSp>
      <p:grpSp>
        <p:nvGrpSpPr>
          <p:cNvPr name="Group 38" id="38"/>
          <p:cNvGrpSpPr/>
          <p:nvPr/>
        </p:nvGrpSpPr>
        <p:grpSpPr>
          <a:xfrm rot="0">
            <a:off x="5889872" y="6395846"/>
            <a:ext cx="357180" cy="370016"/>
            <a:chOff x="0" y="0"/>
            <a:chExt cx="116724" cy="120919"/>
          </a:xfrm>
        </p:grpSpPr>
        <p:sp>
          <p:nvSpPr>
            <p:cNvPr name="Freeform 39" id="39"/>
            <p:cNvSpPr/>
            <p:nvPr/>
          </p:nvSpPr>
          <p:spPr>
            <a:xfrm flipH="false" flipV="false" rot="0">
              <a:off x="0" y="0"/>
              <a:ext cx="116724" cy="120919"/>
            </a:xfrm>
            <a:custGeom>
              <a:avLst/>
              <a:gdLst/>
              <a:ahLst/>
              <a:cxnLst/>
              <a:rect r="r" b="b" t="t" l="l"/>
              <a:pathLst>
                <a:path h="120919" w="116724">
                  <a:moveTo>
                    <a:pt x="58362" y="0"/>
                  </a:moveTo>
                  <a:lnTo>
                    <a:pt x="58362" y="0"/>
                  </a:lnTo>
                  <a:cubicBezTo>
                    <a:pt x="90595" y="0"/>
                    <a:pt x="116724" y="26130"/>
                    <a:pt x="116724" y="58362"/>
                  </a:cubicBezTo>
                  <a:lnTo>
                    <a:pt x="116724" y="62557"/>
                  </a:lnTo>
                  <a:cubicBezTo>
                    <a:pt x="116724" y="78035"/>
                    <a:pt x="110575" y="92880"/>
                    <a:pt x="99630" y="103825"/>
                  </a:cubicBezTo>
                  <a:cubicBezTo>
                    <a:pt x="88685" y="114770"/>
                    <a:pt x="73841" y="120919"/>
                    <a:pt x="58362" y="120919"/>
                  </a:cubicBezTo>
                  <a:lnTo>
                    <a:pt x="58362" y="120919"/>
                  </a:lnTo>
                  <a:cubicBezTo>
                    <a:pt x="26130" y="120919"/>
                    <a:pt x="0" y="94789"/>
                    <a:pt x="0" y="62557"/>
                  </a:cubicBezTo>
                  <a:lnTo>
                    <a:pt x="0" y="58362"/>
                  </a:lnTo>
                  <a:cubicBezTo>
                    <a:pt x="0" y="42883"/>
                    <a:pt x="6149" y="28039"/>
                    <a:pt x="17094" y="17094"/>
                  </a:cubicBezTo>
                  <a:cubicBezTo>
                    <a:pt x="28039" y="6149"/>
                    <a:pt x="42883" y="0"/>
                    <a:pt x="58362" y="0"/>
                  </a:cubicBezTo>
                  <a:close/>
                </a:path>
              </a:pathLst>
            </a:custGeom>
            <a:solidFill>
              <a:srgbClr val="CC0066"/>
            </a:solidFill>
            <a:ln w="9525" cap="rnd">
              <a:solidFill>
                <a:srgbClr val="000000"/>
              </a:solidFill>
              <a:prstDash val="solid"/>
              <a:round/>
            </a:ln>
          </p:spPr>
        </p:sp>
        <p:sp>
          <p:nvSpPr>
            <p:cNvPr name="TextBox 40" id="40"/>
            <p:cNvSpPr txBox="true"/>
            <p:nvPr/>
          </p:nvSpPr>
          <p:spPr>
            <a:xfrm>
              <a:off x="0" y="-28575"/>
              <a:ext cx="116724" cy="149494"/>
            </a:xfrm>
            <a:prstGeom prst="rect">
              <a:avLst/>
            </a:prstGeom>
          </p:spPr>
          <p:txBody>
            <a:bodyPr anchor="ctr" rtlCol="false" tIns="29700" lIns="29700" bIns="29700" rIns="29700"/>
            <a:lstStyle/>
            <a:p>
              <a:pPr algn="ctr">
                <a:lnSpc>
                  <a:spcPts val="2685"/>
                </a:lnSpc>
              </a:pP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true" flipV="false" rot="0">
            <a:off x="10389436" y="-7275302"/>
            <a:ext cx="13395093" cy="14333270"/>
          </a:xfrm>
          <a:custGeom>
            <a:avLst/>
            <a:gdLst/>
            <a:ahLst/>
            <a:cxnLst/>
            <a:rect r="r" b="b" t="t" l="l"/>
            <a:pathLst>
              <a:path h="14333270" w="13395093">
                <a:moveTo>
                  <a:pt x="13395093" y="0"/>
                </a:moveTo>
                <a:lnTo>
                  <a:pt x="0" y="0"/>
                </a:lnTo>
                <a:lnTo>
                  <a:pt x="0" y="14333271"/>
                </a:lnTo>
                <a:lnTo>
                  <a:pt x="13395093" y="14333271"/>
                </a:lnTo>
                <a:lnTo>
                  <a:pt x="13395093"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137444" y="1028700"/>
            <a:ext cx="10562361" cy="1676320"/>
          </a:xfrm>
          <a:prstGeom prst="rect">
            <a:avLst/>
          </a:prstGeom>
        </p:spPr>
        <p:txBody>
          <a:bodyPr anchor="t" rtlCol="false" tIns="0" lIns="0" bIns="0" rIns="0">
            <a:spAutoFit/>
          </a:bodyPr>
          <a:lstStyle/>
          <a:p>
            <a:pPr marL="0" indent="0" lvl="0">
              <a:lnSpc>
                <a:spcPts val="13200"/>
              </a:lnSpc>
            </a:pPr>
            <a:r>
              <a:rPr lang="en-US" sz="11000">
                <a:solidFill>
                  <a:srgbClr val="FFFFFF"/>
                </a:solidFill>
                <a:latin typeface="Canva Sans Bold"/>
              </a:rPr>
              <a:t>Day of Upload</a:t>
            </a:r>
          </a:p>
        </p:txBody>
      </p:sp>
      <p:sp>
        <p:nvSpPr>
          <p:cNvPr name="TextBox 4" id="4"/>
          <p:cNvSpPr txBox="true"/>
          <p:nvPr/>
        </p:nvSpPr>
        <p:spPr>
          <a:xfrm rot="0">
            <a:off x="10373559" y="8135596"/>
            <a:ext cx="6713423" cy="952500"/>
          </a:xfrm>
          <a:prstGeom prst="rect">
            <a:avLst/>
          </a:prstGeom>
        </p:spPr>
        <p:txBody>
          <a:bodyPr anchor="t" rtlCol="false" tIns="0" lIns="0" bIns="0" rIns="0">
            <a:spAutoFit/>
          </a:bodyPr>
          <a:lstStyle/>
          <a:p>
            <a:pPr algn="r" marL="0" indent="0" lvl="0">
              <a:lnSpc>
                <a:spcPts val="3899"/>
              </a:lnSpc>
            </a:pPr>
            <a:r>
              <a:rPr lang="en-US" sz="2999">
                <a:solidFill>
                  <a:srgbClr val="FFFFFF"/>
                </a:solidFill>
                <a:latin typeface="Canva Sans Bold"/>
              </a:rPr>
              <a:t>How did it perform the day of upload?</a:t>
            </a:r>
          </a:p>
        </p:txBody>
      </p:sp>
      <p:sp>
        <p:nvSpPr>
          <p:cNvPr name="Freeform 5" id="5"/>
          <p:cNvSpPr/>
          <p:nvPr/>
        </p:nvSpPr>
        <p:spPr>
          <a:xfrm flipH="false" flipV="false" rot="2700000">
            <a:off x="-3024182" y="6145130"/>
            <a:ext cx="11797300" cy="7815711"/>
          </a:xfrm>
          <a:custGeom>
            <a:avLst/>
            <a:gdLst/>
            <a:ahLst/>
            <a:cxnLst/>
            <a:rect r="r" b="b" t="t" l="l"/>
            <a:pathLst>
              <a:path h="7815711" w="11797300">
                <a:moveTo>
                  <a:pt x="0" y="0"/>
                </a:moveTo>
                <a:lnTo>
                  <a:pt x="11797300" y="0"/>
                </a:lnTo>
                <a:lnTo>
                  <a:pt x="11797300" y="7815711"/>
                </a:lnTo>
                <a:lnTo>
                  <a:pt x="0" y="7815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D230"/>
        </a:solidFill>
      </p:bgPr>
    </p:bg>
    <p:spTree>
      <p:nvGrpSpPr>
        <p:cNvPr id="1" name=""/>
        <p:cNvGrpSpPr/>
        <p:nvPr/>
      </p:nvGrpSpPr>
      <p:grpSpPr>
        <a:xfrm>
          <a:off x="0" y="0"/>
          <a:ext cx="0" cy="0"/>
          <a:chOff x="0" y="0"/>
          <a:chExt cx="0" cy="0"/>
        </a:xfrm>
      </p:grpSpPr>
      <p:sp>
        <p:nvSpPr>
          <p:cNvPr name="AutoShape 2" id="2"/>
          <p:cNvSpPr/>
          <p:nvPr/>
        </p:nvSpPr>
        <p:spPr>
          <a:xfrm rot="-3344541">
            <a:off x="13461369" y="-8800892"/>
            <a:ext cx="8854294" cy="12711127"/>
          </a:xfrm>
          <a:prstGeom prst="rect">
            <a:avLst/>
          </a:prstGeom>
          <a:solidFill>
            <a:srgbClr val="FFD230"/>
          </a:solidFill>
        </p:spPr>
      </p:sp>
      <p:sp>
        <p:nvSpPr>
          <p:cNvPr name="Freeform 3" id="3"/>
          <p:cNvSpPr/>
          <p:nvPr/>
        </p:nvSpPr>
        <p:spPr>
          <a:xfrm flipH="false" flipV="false" rot="0">
            <a:off x="1028700" y="1215514"/>
            <a:ext cx="3878924" cy="7181951"/>
          </a:xfrm>
          <a:custGeom>
            <a:avLst/>
            <a:gdLst/>
            <a:ahLst/>
            <a:cxnLst/>
            <a:rect r="r" b="b" t="t" l="l"/>
            <a:pathLst>
              <a:path h="7181951" w="3878924">
                <a:moveTo>
                  <a:pt x="0" y="0"/>
                </a:moveTo>
                <a:lnTo>
                  <a:pt x="3878924" y="0"/>
                </a:lnTo>
                <a:lnTo>
                  <a:pt x="3878924" y="7181951"/>
                </a:lnTo>
                <a:lnTo>
                  <a:pt x="0" y="7181951"/>
                </a:lnTo>
                <a:lnTo>
                  <a:pt x="0" y="0"/>
                </a:lnTo>
                <a:close/>
              </a:path>
            </a:pathLst>
          </a:custGeom>
          <a:blipFill>
            <a:blip r:embed="rId2"/>
            <a:stretch>
              <a:fillRect l="0" t="-6096" r="0" b="-10923"/>
            </a:stretch>
          </a:blipFill>
        </p:spPr>
      </p:sp>
      <p:sp>
        <p:nvSpPr>
          <p:cNvPr name="Freeform 4" id="4"/>
          <p:cNvSpPr/>
          <p:nvPr/>
        </p:nvSpPr>
        <p:spPr>
          <a:xfrm flipH="false" flipV="false" rot="0">
            <a:off x="7005848" y="1215514"/>
            <a:ext cx="3889338" cy="7151803"/>
          </a:xfrm>
          <a:custGeom>
            <a:avLst/>
            <a:gdLst/>
            <a:ahLst/>
            <a:cxnLst/>
            <a:rect r="r" b="b" t="t" l="l"/>
            <a:pathLst>
              <a:path h="7151803" w="3889338">
                <a:moveTo>
                  <a:pt x="0" y="0"/>
                </a:moveTo>
                <a:lnTo>
                  <a:pt x="3889338" y="0"/>
                </a:lnTo>
                <a:lnTo>
                  <a:pt x="3889338" y="7151804"/>
                </a:lnTo>
                <a:lnTo>
                  <a:pt x="0" y="7151804"/>
                </a:lnTo>
                <a:lnTo>
                  <a:pt x="0" y="0"/>
                </a:lnTo>
                <a:close/>
              </a:path>
            </a:pathLst>
          </a:custGeom>
          <a:blipFill>
            <a:blip r:embed="rId3"/>
            <a:stretch>
              <a:fillRect l="0" t="-6266" r="0" b="-9872"/>
            </a:stretch>
          </a:blipFill>
        </p:spPr>
      </p:sp>
      <p:sp>
        <p:nvSpPr>
          <p:cNvPr name="Freeform 5" id="5"/>
          <p:cNvSpPr/>
          <p:nvPr/>
        </p:nvSpPr>
        <p:spPr>
          <a:xfrm flipH="false" flipV="false" rot="0">
            <a:off x="12201094" y="1360216"/>
            <a:ext cx="4365954" cy="6862400"/>
          </a:xfrm>
          <a:custGeom>
            <a:avLst/>
            <a:gdLst/>
            <a:ahLst/>
            <a:cxnLst/>
            <a:rect r="r" b="b" t="t" l="l"/>
            <a:pathLst>
              <a:path h="6862400" w="4365954">
                <a:moveTo>
                  <a:pt x="0" y="0"/>
                </a:moveTo>
                <a:lnTo>
                  <a:pt x="4365955" y="0"/>
                </a:lnTo>
                <a:lnTo>
                  <a:pt x="4365955" y="6862400"/>
                </a:lnTo>
                <a:lnTo>
                  <a:pt x="0" y="6862400"/>
                </a:lnTo>
                <a:lnTo>
                  <a:pt x="0" y="0"/>
                </a:lnTo>
                <a:close/>
              </a:path>
            </a:pathLst>
          </a:custGeom>
          <a:blipFill>
            <a:blip r:embed="rId4"/>
            <a:stretch>
              <a:fillRect l="0" t="-7707" r="0" b="-29287"/>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p:nvPr/>
        </p:nvGrpSpPr>
        <p:grpSpPr>
          <a:xfrm rot="0">
            <a:off x="1028700" y="3105676"/>
            <a:ext cx="8115300" cy="3604614"/>
            <a:chOff x="0" y="0"/>
            <a:chExt cx="10820400" cy="4806151"/>
          </a:xfrm>
        </p:grpSpPr>
        <p:sp>
          <p:nvSpPr>
            <p:cNvPr name="TextBox 3" id="3"/>
            <p:cNvSpPr txBox="true"/>
            <p:nvPr/>
          </p:nvSpPr>
          <p:spPr>
            <a:xfrm rot="0">
              <a:off x="0" y="0"/>
              <a:ext cx="10820400" cy="3555847"/>
            </a:xfrm>
            <a:prstGeom prst="rect">
              <a:avLst/>
            </a:prstGeom>
          </p:spPr>
          <p:txBody>
            <a:bodyPr anchor="t" rtlCol="false" tIns="0" lIns="0" bIns="0" rIns="0">
              <a:spAutoFit/>
            </a:bodyPr>
            <a:lstStyle/>
            <a:p>
              <a:pPr marL="0" indent="0" lvl="0">
                <a:lnSpc>
                  <a:spcPts val="10559"/>
                </a:lnSpc>
              </a:pPr>
              <a:r>
                <a:rPr lang="en-US" sz="8799">
                  <a:solidFill>
                    <a:srgbClr val="FFFFFF"/>
                  </a:solidFill>
                  <a:latin typeface="Canva Sans Bold"/>
                </a:rPr>
                <a:t>Week After Upload</a:t>
              </a:r>
            </a:p>
          </p:txBody>
        </p:sp>
        <p:sp>
          <p:nvSpPr>
            <p:cNvPr name="TextBox 4" id="4"/>
            <p:cNvSpPr txBox="true"/>
            <p:nvPr/>
          </p:nvSpPr>
          <p:spPr>
            <a:xfrm rot="0">
              <a:off x="0" y="4183428"/>
              <a:ext cx="7970456" cy="622723"/>
            </a:xfrm>
            <a:prstGeom prst="rect">
              <a:avLst/>
            </a:prstGeom>
          </p:spPr>
          <p:txBody>
            <a:bodyPr anchor="t" rtlCol="false" tIns="0" lIns="0" bIns="0" rIns="0">
              <a:spAutoFit/>
            </a:bodyPr>
            <a:lstStyle/>
            <a:p>
              <a:pPr marL="0" indent="0" lvl="0">
                <a:lnSpc>
                  <a:spcPts val="3920"/>
                </a:lnSpc>
              </a:pPr>
              <a:r>
                <a:rPr lang="en-US" sz="2800">
                  <a:solidFill>
                    <a:srgbClr val="FFFFFF"/>
                  </a:solidFill>
                  <a:latin typeface="Canva Sans Bold"/>
                </a:rPr>
                <a:t>How did it perform a week after?</a:t>
              </a:r>
            </a:p>
          </p:txBody>
        </p:sp>
      </p:grpSp>
      <p:sp>
        <p:nvSpPr>
          <p:cNvPr name="Freeform 5" id="5"/>
          <p:cNvSpPr/>
          <p:nvPr/>
        </p:nvSpPr>
        <p:spPr>
          <a:xfrm flipH="false" flipV="false" rot="0">
            <a:off x="13622690" y="5046860"/>
            <a:ext cx="5959277" cy="6069633"/>
          </a:xfrm>
          <a:custGeom>
            <a:avLst/>
            <a:gdLst/>
            <a:ahLst/>
            <a:cxnLst/>
            <a:rect r="r" b="b" t="t" l="l"/>
            <a:pathLst>
              <a:path h="6069633" w="5959277">
                <a:moveTo>
                  <a:pt x="0" y="0"/>
                </a:moveTo>
                <a:lnTo>
                  <a:pt x="5959277" y="0"/>
                </a:lnTo>
                <a:lnTo>
                  <a:pt x="5959277" y="6069633"/>
                </a:lnTo>
                <a:lnTo>
                  <a:pt x="0" y="6069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689316" y="7272146"/>
            <a:ext cx="3733969" cy="3972308"/>
          </a:xfrm>
          <a:custGeom>
            <a:avLst/>
            <a:gdLst/>
            <a:ahLst/>
            <a:cxnLst/>
            <a:rect r="r" b="b" t="t" l="l"/>
            <a:pathLst>
              <a:path h="3972308" w="3733969">
                <a:moveTo>
                  <a:pt x="0" y="0"/>
                </a:moveTo>
                <a:lnTo>
                  <a:pt x="3733969" y="0"/>
                </a:lnTo>
                <a:lnTo>
                  <a:pt x="3733969" y="3972308"/>
                </a:lnTo>
                <a:lnTo>
                  <a:pt x="0" y="39723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1946361" y="935947"/>
            <a:ext cx="2295642" cy="2162078"/>
          </a:xfrm>
          <a:custGeom>
            <a:avLst/>
            <a:gdLst/>
            <a:ahLst/>
            <a:cxnLst/>
            <a:rect r="r" b="b" t="t" l="l"/>
            <a:pathLst>
              <a:path h="2162078" w="2295642">
                <a:moveTo>
                  <a:pt x="0" y="0"/>
                </a:moveTo>
                <a:lnTo>
                  <a:pt x="2295643" y="0"/>
                </a:lnTo>
                <a:lnTo>
                  <a:pt x="2295643" y="2162078"/>
                </a:lnTo>
                <a:lnTo>
                  <a:pt x="0" y="216207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5175520" y="-214630"/>
            <a:ext cx="4167561" cy="6145197"/>
          </a:xfrm>
          <a:custGeom>
            <a:avLst/>
            <a:gdLst/>
            <a:ahLst/>
            <a:cxnLst/>
            <a:rect r="r" b="b" t="t" l="l"/>
            <a:pathLst>
              <a:path h="6145197" w="4167561">
                <a:moveTo>
                  <a:pt x="0" y="0"/>
                </a:moveTo>
                <a:lnTo>
                  <a:pt x="4167560" y="0"/>
                </a:lnTo>
                <a:lnTo>
                  <a:pt x="4167560" y="6145197"/>
                </a:lnTo>
                <a:lnTo>
                  <a:pt x="0" y="61451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1811148" y="8081677"/>
            <a:ext cx="2566068" cy="2874414"/>
          </a:xfrm>
          <a:custGeom>
            <a:avLst/>
            <a:gdLst/>
            <a:ahLst/>
            <a:cxnLst/>
            <a:rect r="r" b="b" t="t" l="l"/>
            <a:pathLst>
              <a:path h="2874414" w="2566068">
                <a:moveTo>
                  <a:pt x="0" y="0"/>
                </a:moveTo>
                <a:lnTo>
                  <a:pt x="2566068" y="0"/>
                </a:lnTo>
                <a:lnTo>
                  <a:pt x="2566068" y="2874414"/>
                </a:lnTo>
                <a:lnTo>
                  <a:pt x="0" y="287441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13520813" y="5143500"/>
            <a:ext cx="1442381" cy="1311255"/>
          </a:xfrm>
          <a:custGeom>
            <a:avLst/>
            <a:gdLst/>
            <a:ahLst/>
            <a:cxnLst/>
            <a:rect r="r" b="b" t="t" l="l"/>
            <a:pathLst>
              <a:path h="1311255" w="1442381">
                <a:moveTo>
                  <a:pt x="0" y="0"/>
                </a:moveTo>
                <a:lnTo>
                  <a:pt x="1442381" y="0"/>
                </a:lnTo>
                <a:lnTo>
                  <a:pt x="1442381" y="1311255"/>
                </a:lnTo>
                <a:lnTo>
                  <a:pt x="0" y="131125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D230"/>
        </a:solidFill>
      </p:bgPr>
    </p:bg>
    <p:spTree>
      <p:nvGrpSpPr>
        <p:cNvPr id="1" name=""/>
        <p:cNvGrpSpPr/>
        <p:nvPr/>
      </p:nvGrpSpPr>
      <p:grpSpPr>
        <a:xfrm>
          <a:off x="0" y="0"/>
          <a:ext cx="0" cy="0"/>
          <a:chOff x="0" y="0"/>
          <a:chExt cx="0" cy="0"/>
        </a:xfrm>
      </p:grpSpPr>
      <p:sp>
        <p:nvSpPr>
          <p:cNvPr name="AutoShape 2" id="2"/>
          <p:cNvSpPr/>
          <p:nvPr/>
        </p:nvSpPr>
        <p:spPr>
          <a:xfrm flipV="true">
            <a:off x="17254538" y="0"/>
            <a:ext cx="0" cy="10287000"/>
          </a:xfrm>
          <a:prstGeom prst="line">
            <a:avLst/>
          </a:prstGeom>
          <a:ln cap="flat" w="9525">
            <a:solidFill>
              <a:srgbClr val="C6C6C6"/>
            </a:solidFill>
            <a:prstDash val="solid"/>
            <a:headEnd type="none" len="sm" w="sm"/>
            <a:tailEnd type="none" len="sm" w="sm"/>
          </a:ln>
        </p:spPr>
      </p:sp>
      <p:sp>
        <p:nvSpPr>
          <p:cNvPr name="Freeform 3" id="3"/>
          <p:cNvSpPr/>
          <p:nvPr/>
        </p:nvSpPr>
        <p:spPr>
          <a:xfrm flipH="false" flipV="false" rot="0">
            <a:off x="1028700" y="1028700"/>
            <a:ext cx="3919679" cy="7313894"/>
          </a:xfrm>
          <a:custGeom>
            <a:avLst/>
            <a:gdLst/>
            <a:ahLst/>
            <a:cxnLst/>
            <a:rect r="r" b="b" t="t" l="l"/>
            <a:pathLst>
              <a:path h="7313894" w="3919679">
                <a:moveTo>
                  <a:pt x="0" y="0"/>
                </a:moveTo>
                <a:lnTo>
                  <a:pt x="3919679" y="0"/>
                </a:lnTo>
                <a:lnTo>
                  <a:pt x="3919679" y="7313894"/>
                </a:lnTo>
                <a:lnTo>
                  <a:pt x="0" y="7313894"/>
                </a:lnTo>
                <a:lnTo>
                  <a:pt x="0" y="0"/>
                </a:lnTo>
                <a:close/>
              </a:path>
            </a:pathLst>
          </a:custGeom>
          <a:blipFill>
            <a:blip r:embed="rId2"/>
            <a:stretch>
              <a:fillRect l="0" t="0" r="0" b="0"/>
            </a:stretch>
          </a:blipFill>
        </p:spPr>
      </p:sp>
      <p:sp>
        <p:nvSpPr>
          <p:cNvPr name="Freeform 4" id="4"/>
          <p:cNvSpPr/>
          <p:nvPr/>
        </p:nvSpPr>
        <p:spPr>
          <a:xfrm flipH="false" flipV="false" rot="0">
            <a:off x="7169535" y="1028700"/>
            <a:ext cx="3948930" cy="7301705"/>
          </a:xfrm>
          <a:custGeom>
            <a:avLst/>
            <a:gdLst/>
            <a:ahLst/>
            <a:cxnLst/>
            <a:rect r="r" b="b" t="t" l="l"/>
            <a:pathLst>
              <a:path h="7301705" w="3948930">
                <a:moveTo>
                  <a:pt x="0" y="0"/>
                </a:moveTo>
                <a:lnTo>
                  <a:pt x="3948930" y="0"/>
                </a:lnTo>
                <a:lnTo>
                  <a:pt x="3948930" y="7301705"/>
                </a:lnTo>
                <a:lnTo>
                  <a:pt x="0" y="7301705"/>
                </a:lnTo>
                <a:lnTo>
                  <a:pt x="0" y="0"/>
                </a:lnTo>
                <a:close/>
              </a:path>
            </a:pathLst>
          </a:custGeom>
          <a:blipFill>
            <a:blip r:embed="rId3"/>
            <a:stretch>
              <a:fillRect l="0" t="0" r="0" b="0"/>
            </a:stretch>
          </a:blipFill>
        </p:spPr>
      </p:sp>
      <p:sp>
        <p:nvSpPr>
          <p:cNvPr name="Freeform 5" id="5"/>
          <p:cNvSpPr/>
          <p:nvPr/>
        </p:nvSpPr>
        <p:spPr>
          <a:xfrm flipH="false" flipV="false" rot="0">
            <a:off x="12504165" y="1176484"/>
            <a:ext cx="4634110" cy="7166110"/>
          </a:xfrm>
          <a:custGeom>
            <a:avLst/>
            <a:gdLst/>
            <a:ahLst/>
            <a:cxnLst/>
            <a:rect r="r" b="b" t="t" l="l"/>
            <a:pathLst>
              <a:path h="7166110" w="4634110">
                <a:moveTo>
                  <a:pt x="0" y="0"/>
                </a:moveTo>
                <a:lnTo>
                  <a:pt x="4634110" y="0"/>
                </a:lnTo>
                <a:lnTo>
                  <a:pt x="4634110" y="7166110"/>
                </a:lnTo>
                <a:lnTo>
                  <a:pt x="0" y="7166110"/>
                </a:lnTo>
                <a:lnTo>
                  <a:pt x="0" y="0"/>
                </a:lnTo>
                <a:close/>
              </a:path>
            </a:pathLst>
          </a:custGeom>
          <a:blipFill>
            <a:blip r:embed="rId4"/>
            <a:stretch>
              <a:fillRect l="-1052" t="0" r="-1052" b="0"/>
            </a:stretch>
          </a:blipFill>
        </p:spPr>
      </p:sp>
      <p:sp>
        <p:nvSpPr>
          <p:cNvPr name="Freeform 6" id="6"/>
          <p:cNvSpPr/>
          <p:nvPr/>
        </p:nvSpPr>
        <p:spPr>
          <a:xfrm flipH="false" flipV="false" rot="0">
            <a:off x="1028700" y="6451951"/>
            <a:ext cx="1174227" cy="1271133"/>
          </a:xfrm>
          <a:custGeom>
            <a:avLst/>
            <a:gdLst/>
            <a:ahLst/>
            <a:cxnLst/>
            <a:rect r="r" b="b" t="t" l="l"/>
            <a:pathLst>
              <a:path h="1271133" w="1174227">
                <a:moveTo>
                  <a:pt x="0" y="0"/>
                </a:moveTo>
                <a:lnTo>
                  <a:pt x="1174227" y="0"/>
                </a:lnTo>
                <a:lnTo>
                  <a:pt x="1174227" y="1271134"/>
                </a:lnTo>
                <a:lnTo>
                  <a:pt x="0" y="1271134"/>
                </a:lnTo>
                <a:lnTo>
                  <a:pt x="0" y="0"/>
                </a:lnTo>
                <a:close/>
              </a:path>
            </a:pathLst>
          </a:custGeom>
          <a:blipFill>
            <a:blip r:embed="rId2"/>
            <a:stretch>
              <a:fillRect l="0" t="-704064" r="-366478" b="0"/>
            </a:stretch>
          </a:blipFill>
        </p:spPr>
      </p:sp>
      <p:sp>
        <p:nvSpPr>
          <p:cNvPr name="Freeform 7" id="7"/>
          <p:cNvSpPr/>
          <p:nvPr/>
        </p:nvSpPr>
        <p:spPr>
          <a:xfrm flipH="false" flipV="false" rot="0">
            <a:off x="654016" y="6451951"/>
            <a:ext cx="1923595" cy="1632651"/>
          </a:xfrm>
          <a:custGeom>
            <a:avLst/>
            <a:gdLst/>
            <a:ahLst/>
            <a:cxnLst/>
            <a:rect r="r" b="b" t="t" l="l"/>
            <a:pathLst>
              <a:path h="1632651" w="1923595">
                <a:moveTo>
                  <a:pt x="0" y="0"/>
                </a:moveTo>
                <a:lnTo>
                  <a:pt x="1923595" y="0"/>
                </a:lnTo>
                <a:lnTo>
                  <a:pt x="1923595" y="1632651"/>
                </a:lnTo>
                <a:lnTo>
                  <a:pt x="0" y="16326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7169535" y="6707658"/>
            <a:ext cx="1132359" cy="1015427"/>
          </a:xfrm>
          <a:custGeom>
            <a:avLst/>
            <a:gdLst/>
            <a:ahLst/>
            <a:cxnLst/>
            <a:rect r="r" b="b" t="t" l="l"/>
            <a:pathLst>
              <a:path h="1015427" w="1132359">
                <a:moveTo>
                  <a:pt x="0" y="0"/>
                </a:moveTo>
                <a:lnTo>
                  <a:pt x="1132359" y="0"/>
                </a:lnTo>
                <a:lnTo>
                  <a:pt x="1132359" y="1015427"/>
                </a:lnTo>
                <a:lnTo>
                  <a:pt x="0" y="1015427"/>
                </a:lnTo>
                <a:lnTo>
                  <a:pt x="0" y="0"/>
                </a:lnTo>
                <a:close/>
              </a:path>
            </a:pathLst>
          </a:custGeom>
          <a:blipFill>
            <a:blip r:embed="rId3"/>
            <a:stretch>
              <a:fillRect l="0" t="-861105" r="-366111" b="0"/>
            </a:stretch>
          </a:blipFill>
        </p:spPr>
      </p:sp>
      <p:sp>
        <p:nvSpPr>
          <p:cNvPr name="Freeform 9" id="9"/>
          <p:cNvSpPr/>
          <p:nvPr/>
        </p:nvSpPr>
        <p:spPr>
          <a:xfrm flipH="false" flipV="false" rot="0">
            <a:off x="6773917" y="6271193"/>
            <a:ext cx="1923595" cy="1632651"/>
          </a:xfrm>
          <a:custGeom>
            <a:avLst/>
            <a:gdLst/>
            <a:ahLst/>
            <a:cxnLst/>
            <a:rect r="r" b="b" t="t" l="l"/>
            <a:pathLst>
              <a:path h="1632651" w="1923595">
                <a:moveTo>
                  <a:pt x="0" y="0"/>
                </a:moveTo>
                <a:lnTo>
                  <a:pt x="1923595" y="0"/>
                </a:lnTo>
                <a:lnTo>
                  <a:pt x="1923595" y="1632651"/>
                </a:lnTo>
                <a:lnTo>
                  <a:pt x="0" y="16326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2504165" y="6186956"/>
            <a:ext cx="1286005" cy="900563"/>
          </a:xfrm>
          <a:custGeom>
            <a:avLst/>
            <a:gdLst/>
            <a:ahLst/>
            <a:cxnLst/>
            <a:rect r="r" b="b" t="t" l="l"/>
            <a:pathLst>
              <a:path h="900563" w="1286005">
                <a:moveTo>
                  <a:pt x="0" y="0"/>
                </a:moveTo>
                <a:lnTo>
                  <a:pt x="1286005" y="0"/>
                </a:lnTo>
                <a:lnTo>
                  <a:pt x="1286005" y="900562"/>
                </a:lnTo>
                <a:lnTo>
                  <a:pt x="0" y="900562"/>
                </a:lnTo>
                <a:lnTo>
                  <a:pt x="0" y="0"/>
                </a:lnTo>
                <a:close/>
              </a:path>
            </a:pathLst>
          </a:custGeom>
          <a:blipFill>
            <a:blip r:embed="rId4"/>
            <a:stretch>
              <a:fillRect l="-5006" t="-807789" r="-380532" b="-142285"/>
            </a:stretch>
          </a:blipFill>
        </p:spPr>
      </p:sp>
      <p:sp>
        <p:nvSpPr>
          <p:cNvPr name="Freeform 11" id="11"/>
          <p:cNvSpPr/>
          <p:nvPr/>
        </p:nvSpPr>
        <p:spPr>
          <a:xfrm flipH="false" flipV="false" rot="0">
            <a:off x="12011846" y="5635626"/>
            <a:ext cx="1923595" cy="1632651"/>
          </a:xfrm>
          <a:custGeom>
            <a:avLst/>
            <a:gdLst/>
            <a:ahLst/>
            <a:cxnLst/>
            <a:rect r="r" b="b" t="t" l="l"/>
            <a:pathLst>
              <a:path h="1632651" w="1923595">
                <a:moveTo>
                  <a:pt x="0" y="0"/>
                </a:moveTo>
                <a:lnTo>
                  <a:pt x="1923595" y="0"/>
                </a:lnTo>
                <a:lnTo>
                  <a:pt x="1923595" y="1632651"/>
                </a:lnTo>
                <a:lnTo>
                  <a:pt x="0" y="16326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D230"/>
        </a:solidFill>
      </p:bgPr>
    </p:bg>
    <p:spTree>
      <p:nvGrpSpPr>
        <p:cNvPr id="1" name=""/>
        <p:cNvGrpSpPr/>
        <p:nvPr/>
      </p:nvGrpSpPr>
      <p:grpSpPr>
        <a:xfrm>
          <a:off x="0" y="0"/>
          <a:ext cx="0" cy="0"/>
          <a:chOff x="0" y="0"/>
          <a:chExt cx="0" cy="0"/>
        </a:xfrm>
      </p:grpSpPr>
      <p:sp>
        <p:nvSpPr>
          <p:cNvPr name="Freeform 2" id="2"/>
          <p:cNvSpPr/>
          <p:nvPr/>
        </p:nvSpPr>
        <p:spPr>
          <a:xfrm flipH="false" flipV="false" rot="0">
            <a:off x="-2231047" y="5567442"/>
            <a:ext cx="6212461" cy="6212461"/>
          </a:xfrm>
          <a:custGeom>
            <a:avLst/>
            <a:gdLst/>
            <a:ahLst/>
            <a:cxnLst/>
            <a:rect r="r" b="b" t="t" l="l"/>
            <a:pathLst>
              <a:path h="6212461" w="6212461">
                <a:moveTo>
                  <a:pt x="0" y="0"/>
                </a:moveTo>
                <a:lnTo>
                  <a:pt x="6212461" y="0"/>
                </a:lnTo>
                <a:lnTo>
                  <a:pt x="6212461" y="6212461"/>
                </a:lnTo>
                <a:lnTo>
                  <a:pt x="0" y="62124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0">
            <a:off x="16652016" y="-2444709"/>
            <a:ext cx="6478607" cy="4794169"/>
          </a:xfrm>
          <a:custGeom>
            <a:avLst/>
            <a:gdLst/>
            <a:ahLst/>
            <a:cxnLst/>
            <a:rect r="r" b="b" t="t" l="l"/>
            <a:pathLst>
              <a:path h="4794169" w="6478607">
                <a:moveTo>
                  <a:pt x="0" y="4794168"/>
                </a:moveTo>
                <a:lnTo>
                  <a:pt x="6478607" y="4794168"/>
                </a:lnTo>
                <a:lnTo>
                  <a:pt x="6478607" y="0"/>
                </a:lnTo>
                <a:lnTo>
                  <a:pt x="0" y="0"/>
                </a:lnTo>
                <a:lnTo>
                  <a:pt x="0" y="4794168"/>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655034" y="1708069"/>
            <a:ext cx="8004959" cy="6965604"/>
            <a:chOff x="0" y="0"/>
            <a:chExt cx="12029114" cy="10467266"/>
          </a:xfrm>
        </p:grpSpPr>
        <p:sp>
          <p:nvSpPr>
            <p:cNvPr name="Freeform 5" id="5"/>
            <p:cNvSpPr/>
            <p:nvPr/>
          </p:nvSpPr>
          <p:spPr>
            <a:xfrm flipH="false" flipV="false" rot="0">
              <a:off x="31750" y="31750"/>
              <a:ext cx="11965614" cy="10403767"/>
            </a:xfrm>
            <a:custGeom>
              <a:avLst/>
              <a:gdLst/>
              <a:ahLst/>
              <a:cxnLst/>
              <a:rect r="r" b="b" t="t" l="l"/>
              <a:pathLst>
                <a:path h="10403767" w="11965614">
                  <a:moveTo>
                    <a:pt x="11872904" y="10403767"/>
                  </a:moveTo>
                  <a:lnTo>
                    <a:pt x="92710" y="10403767"/>
                  </a:lnTo>
                  <a:cubicBezTo>
                    <a:pt x="41910" y="10403767"/>
                    <a:pt x="0" y="10361857"/>
                    <a:pt x="0" y="10311057"/>
                  </a:cubicBezTo>
                  <a:lnTo>
                    <a:pt x="0" y="92710"/>
                  </a:lnTo>
                  <a:cubicBezTo>
                    <a:pt x="0" y="41910"/>
                    <a:pt x="41910" y="0"/>
                    <a:pt x="92710" y="0"/>
                  </a:cubicBezTo>
                  <a:lnTo>
                    <a:pt x="11871634" y="0"/>
                  </a:lnTo>
                  <a:cubicBezTo>
                    <a:pt x="11922434" y="0"/>
                    <a:pt x="11964344" y="41910"/>
                    <a:pt x="11964344" y="92710"/>
                  </a:cubicBezTo>
                  <a:lnTo>
                    <a:pt x="11964344" y="10309786"/>
                  </a:lnTo>
                  <a:cubicBezTo>
                    <a:pt x="11965614" y="10361857"/>
                    <a:pt x="11923704" y="10403767"/>
                    <a:pt x="11872904" y="10403767"/>
                  </a:cubicBezTo>
                  <a:close/>
                </a:path>
              </a:pathLst>
            </a:custGeom>
            <a:solidFill>
              <a:srgbClr val="FFFFFF"/>
            </a:solidFill>
          </p:spPr>
        </p:sp>
        <p:sp>
          <p:nvSpPr>
            <p:cNvPr name="Freeform 6" id="6"/>
            <p:cNvSpPr/>
            <p:nvPr/>
          </p:nvSpPr>
          <p:spPr>
            <a:xfrm flipH="false" flipV="false" rot="0">
              <a:off x="0" y="0"/>
              <a:ext cx="12029114" cy="10467267"/>
            </a:xfrm>
            <a:custGeom>
              <a:avLst/>
              <a:gdLst/>
              <a:ahLst/>
              <a:cxnLst/>
              <a:rect r="r" b="b" t="t" l="l"/>
              <a:pathLst>
                <a:path h="10467267" w="12029114">
                  <a:moveTo>
                    <a:pt x="11904654" y="59690"/>
                  </a:moveTo>
                  <a:cubicBezTo>
                    <a:pt x="11940214" y="59690"/>
                    <a:pt x="11969424" y="88900"/>
                    <a:pt x="11969424" y="124460"/>
                  </a:cubicBezTo>
                  <a:lnTo>
                    <a:pt x="11969424" y="10342807"/>
                  </a:lnTo>
                  <a:cubicBezTo>
                    <a:pt x="11969424" y="10378367"/>
                    <a:pt x="11940214" y="10407576"/>
                    <a:pt x="11904654" y="10407576"/>
                  </a:cubicBezTo>
                  <a:lnTo>
                    <a:pt x="124460" y="10407576"/>
                  </a:lnTo>
                  <a:cubicBezTo>
                    <a:pt x="88900" y="10407576"/>
                    <a:pt x="59690" y="10378367"/>
                    <a:pt x="59690" y="10342807"/>
                  </a:cubicBezTo>
                  <a:lnTo>
                    <a:pt x="59690" y="124460"/>
                  </a:lnTo>
                  <a:cubicBezTo>
                    <a:pt x="59690" y="88900"/>
                    <a:pt x="88900" y="59690"/>
                    <a:pt x="124460" y="59690"/>
                  </a:cubicBezTo>
                  <a:lnTo>
                    <a:pt x="11904654" y="59690"/>
                  </a:lnTo>
                  <a:moveTo>
                    <a:pt x="11904654" y="0"/>
                  </a:moveTo>
                  <a:lnTo>
                    <a:pt x="124460" y="0"/>
                  </a:lnTo>
                  <a:cubicBezTo>
                    <a:pt x="55880" y="0"/>
                    <a:pt x="0" y="55880"/>
                    <a:pt x="0" y="124460"/>
                  </a:cubicBezTo>
                  <a:lnTo>
                    <a:pt x="0" y="10342807"/>
                  </a:lnTo>
                  <a:cubicBezTo>
                    <a:pt x="0" y="10411386"/>
                    <a:pt x="55880" y="10467267"/>
                    <a:pt x="124460" y="10467267"/>
                  </a:cubicBezTo>
                  <a:lnTo>
                    <a:pt x="11904654" y="10467267"/>
                  </a:lnTo>
                  <a:cubicBezTo>
                    <a:pt x="11973234" y="10467267"/>
                    <a:pt x="12029114" y="10411386"/>
                    <a:pt x="12029114" y="10342807"/>
                  </a:cubicBezTo>
                  <a:lnTo>
                    <a:pt x="12029114" y="124460"/>
                  </a:lnTo>
                  <a:cubicBezTo>
                    <a:pt x="12029114" y="55880"/>
                    <a:pt x="11973234" y="0"/>
                    <a:pt x="11904654" y="0"/>
                  </a:cubicBezTo>
                  <a:close/>
                </a:path>
              </a:pathLst>
            </a:custGeom>
            <a:solidFill>
              <a:srgbClr val="191919"/>
            </a:solidFill>
          </p:spPr>
        </p:sp>
      </p:grpSp>
      <p:grpSp>
        <p:nvGrpSpPr>
          <p:cNvPr name="Group 7" id="7"/>
          <p:cNvGrpSpPr/>
          <p:nvPr/>
        </p:nvGrpSpPr>
        <p:grpSpPr>
          <a:xfrm rot="0">
            <a:off x="1655034" y="924750"/>
            <a:ext cx="8004959" cy="1041805"/>
            <a:chOff x="0" y="0"/>
            <a:chExt cx="12029114" cy="1565529"/>
          </a:xfrm>
        </p:grpSpPr>
        <p:sp>
          <p:nvSpPr>
            <p:cNvPr name="Freeform 8" id="8"/>
            <p:cNvSpPr/>
            <p:nvPr/>
          </p:nvSpPr>
          <p:spPr>
            <a:xfrm flipH="false" flipV="false" rot="0">
              <a:off x="31750" y="31750"/>
              <a:ext cx="11965614" cy="1502029"/>
            </a:xfrm>
            <a:custGeom>
              <a:avLst/>
              <a:gdLst/>
              <a:ahLst/>
              <a:cxnLst/>
              <a:rect r="r" b="b" t="t" l="l"/>
              <a:pathLst>
                <a:path h="1502029" w="11965614">
                  <a:moveTo>
                    <a:pt x="11872904" y="1502029"/>
                  </a:moveTo>
                  <a:lnTo>
                    <a:pt x="92710" y="1502029"/>
                  </a:lnTo>
                  <a:cubicBezTo>
                    <a:pt x="41910" y="1502029"/>
                    <a:pt x="0" y="1460119"/>
                    <a:pt x="0" y="1409319"/>
                  </a:cubicBezTo>
                  <a:lnTo>
                    <a:pt x="0" y="92710"/>
                  </a:lnTo>
                  <a:cubicBezTo>
                    <a:pt x="0" y="41910"/>
                    <a:pt x="41910" y="0"/>
                    <a:pt x="92710" y="0"/>
                  </a:cubicBezTo>
                  <a:lnTo>
                    <a:pt x="11871634" y="0"/>
                  </a:lnTo>
                  <a:cubicBezTo>
                    <a:pt x="11922434" y="0"/>
                    <a:pt x="11964344" y="41910"/>
                    <a:pt x="11964344" y="92710"/>
                  </a:cubicBezTo>
                  <a:lnTo>
                    <a:pt x="11964344" y="1408049"/>
                  </a:lnTo>
                  <a:cubicBezTo>
                    <a:pt x="11965614" y="1460119"/>
                    <a:pt x="11923704" y="1502029"/>
                    <a:pt x="11872904" y="1502029"/>
                  </a:cubicBezTo>
                  <a:close/>
                </a:path>
              </a:pathLst>
            </a:custGeom>
            <a:solidFill>
              <a:srgbClr val="051D40"/>
            </a:solidFill>
          </p:spPr>
        </p:sp>
        <p:sp>
          <p:nvSpPr>
            <p:cNvPr name="Freeform 9" id="9"/>
            <p:cNvSpPr/>
            <p:nvPr/>
          </p:nvSpPr>
          <p:spPr>
            <a:xfrm flipH="false" flipV="false" rot="0">
              <a:off x="0" y="0"/>
              <a:ext cx="12029114" cy="1565529"/>
            </a:xfrm>
            <a:custGeom>
              <a:avLst/>
              <a:gdLst/>
              <a:ahLst/>
              <a:cxnLst/>
              <a:rect r="r" b="b" t="t" l="l"/>
              <a:pathLst>
                <a:path h="1565529" w="12029114">
                  <a:moveTo>
                    <a:pt x="11904654" y="59690"/>
                  </a:moveTo>
                  <a:cubicBezTo>
                    <a:pt x="11940214" y="59690"/>
                    <a:pt x="11969424" y="88900"/>
                    <a:pt x="11969424" y="124460"/>
                  </a:cubicBezTo>
                  <a:lnTo>
                    <a:pt x="11969424" y="1441069"/>
                  </a:lnTo>
                  <a:cubicBezTo>
                    <a:pt x="11969424" y="1476629"/>
                    <a:pt x="11940214" y="1505839"/>
                    <a:pt x="11904654" y="1505839"/>
                  </a:cubicBezTo>
                  <a:lnTo>
                    <a:pt x="124460" y="1505839"/>
                  </a:lnTo>
                  <a:cubicBezTo>
                    <a:pt x="88900" y="1505839"/>
                    <a:pt x="59690" y="1476629"/>
                    <a:pt x="59690" y="1441069"/>
                  </a:cubicBezTo>
                  <a:lnTo>
                    <a:pt x="59690" y="124460"/>
                  </a:lnTo>
                  <a:cubicBezTo>
                    <a:pt x="59690" y="88900"/>
                    <a:pt x="88900" y="59690"/>
                    <a:pt x="124460" y="59690"/>
                  </a:cubicBezTo>
                  <a:lnTo>
                    <a:pt x="11904654" y="59690"/>
                  </a:lnTo>
                  <a:moveTo>
                    <a:pt x="11904654" y="0"/>
                  </a:moveTo>
                  <a:lnTo>
                    <a:pt x="124460" y="0"/>
                  </a:lnTo>
                  <a:cubicBezTo>
                    <a:pt x="55880" y="0"/>
                    <a:pt x="0" y="55880"/>
                    <a:pt x="0" y="124460"/>
                  </a:cubicBezTo>
                  <a:lnTo>
                    <a:pt x="0" y="1441069"/>
                  </a:lnTo>
                  <a:cubicBezTo>
                    <a:pt x="0" y="1509649"/>
                    <a:pt x="55880" y="1565529"/>
                    <a:pt x="124460" y="1565529"/>
                  </a:cubicBezTo>
                  <a:lnTo>
                    <a:pt x="11904654" y="1565529"/>
                  </a:lnTo>
                  <a:cubicBezTo>
                    <a:pt x="11973234" y="1565529"/>
                    <a:pt x="12029114" y="1509649"/>
                    <a:pt x="12029114" y="1441069"/>
                  </a:cubicBezTo>
                  <a:lnTo>
                    <a:pt x="12029114" y="124460"/>
                  </a:lnTo>
                  <a:cubicBezTo>
                    <a:pt x="12029114" y="55880"/>
                    <a:pt x="11973234" y="0"/>
                    <a:pt x="11904654" y="0"/>
                  </a:cubicBezTo>
                  <a:close/>
                </a:path>
              </a:pathLst>
            </a:custGeom>
            <a:solidFill>
              <a:srgbClr val="191919"/>
            </a:solidFill>
          </p:spPr>
        </p:sp>
      </p:grpSp>
      <p:sp>
        <p:nvSpPr>
          <p:cNvPr name="Freeform 10" id="10"/>
          <p:cNvSpPr/>
          <p:nvPr/>
        </p:nvSpPr>
        <p:spPr>
          <a:xfrm flipH="false" flipV="false" rot="0">
            <a:off x="2088317" y="1245949"/>
            <a:ext cx="405873" cy="405873"/>
          </a:xfrm>
          <a:custGeom>
            <a:avLst/>
            <a:gdLst/>
            <a:ahLst/>
            <a:cxnLst/>
            <a:rect r="r" b="b" t="t" l="l"/>
            <a:pathLst>
              <a:path h="405873" w="405873">
                <a:moveTo>
                  <a:pt x="0" y="0"/>
                </a:moveTo>
                <a:lnTo>
                  <a:pt x="405873" y="0"/>
                </a:lnTo>
                <a:lnTo>
                  <a:pt x="405873" y="405873"/>
                </a:lnTo>
                <a:lnTo>
                  <a:pt x="0" y="40587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2760968" y="1245949"/>
            <a:ext cx="405873" cy="405873"/>
          </a:xfrm>
          <a:custGeom>
            <a:avLst/>
            <a:gdLst/>
            <a:ahLst/>
            <a:cxnLst/>
            <a:rect r="r" b="b" t="t" l="l"/>
            <a:pathLst>
              <a:path h="405873" w="405873">
                <a:moveTo>
                  <a:pt x="0" y="0"/>
                </a:moveTo>
                <a:lnTo>
                  <a:pt x="405873" y="0"/>
                </a:lnTo>
                <a:lnTo>
                  <a:pt x="405873" y="405873"/>
                </a:lnTo>
                <a:lnTo>
                  <a:pt x="0" y="4058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3433618" y="1245949"/>
            <a:ext cx="405873" cy="405873"/>
          </a:xfrm>
          <a:custGeom>
            <a:avLst/>
            <a:gdLst/>
            <a:ahLst/>
            <a:cxnLst/>
            <a:rect r="r" b="b" t="t" l="l"/>
            <a:pathLst>
              <a:path h="405873" w="405873">
                <a:moveTo>
                  <a:pt x="0" y="0"/>
                </a:moveTo>
                <a:lnTo>
                  <a:pt x="405873" y="0"/>
                </a:lnTo>
                <a:lnTo>
                  <a:pt x="405873" y="405873"/>
                </a:lnTo>
                <a:lnTo>
                  <a:pt x="0" y="40587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3" id="13"/>
          <p:cNvGrpSpPr/>
          <p:nvPr/>
        </p:nvGrpSpPr>
        <p:grpSpPr>
          <a:xfrm rot="0">
            <a:off x="11637341" y="2501848"/>
            <a:ext cx="5090875" cy="720606"/>
            <a:chOff x="0" y="0"/>
            <a:chExt cx="7650097" cy="1082860"/>
          </a:xfrm>
        </p:grpSpPr>
        <p:sp>
          <p:nvSpPr>
            <p:cNvPr name="Freeform 14" id="14"/>
            <p:cNvSpPr/>
            <p:nvPr/>
          </p:nvSpPr>
          <p:spPr>
            <a:xfrm flipH="false" flipV="false" rot="0">
              <a:off x="31750" y="31750"/>
              <a:ext cx="7586597" cy="1019360"/>
            </a:xfrm>
            <a:custGeom>
              <a:avLst/>
              <a:gdLst/>
              <a:ahLst/>
              <a:cxnLst/>
              <a:rect r="r" b="b" t="t" l="l"/>
              <a:pathLst>
                <a:path h="1019360" w="7586597">
                  <a:moveTo>
                    <a:pt x="7493888" y="1019360"/>
                  </a:moveTo>
                  <a:lnTo>
                    <a:pt x="92710" y="1019360"/>
                  </a:lnTo>
                  <a:cubicBezTo>
                    <a:pt x="41910" y="1019360"/>
                    <a:pt x="0" y="977450"/>
                    <a:pt x="0" y="926650"/>
                  </a:cubicBezTo>
                  <a:lnTo>
                    <a:pt x="0" y="92710"/>
                  </a:lnTo>
                  <a:cubicBezTo>
                    <a:pt x="0" y="41910"/>
                    <a:pt x="41910" y="0"/>
                    <a:pt x="92710" y="0"/>
                  </a:cubicBezTo>
                  <a:lnTo>
                    <a:pt x="7492617" y="0"/>
                  </a:lnTo>
                  <a:cubicBezTo>
                    <a:pt x="7543417" y="0"/>
                    <a:pt x="7585328" y="41910"/>
                    <a:pt x="7585328" y="92710"/>
                  </a:cubicBezTo>
                  <a:lnTo>
                    <a:pt x="7585328" y="925380"/>
                  </a:lnTo>
                  <a:cubicBezTo>
                    <a:pt x="7586597" y="977450"/>
                    <a:pt x="7544688" y="1019360"/>
                    <a:pt x="7493888" y="1019360"/>
                  </a:cubicBezTo>
                  <a:close/>
                </a:path>
              </a:pathLst>
            </a:custGeom>
            <a:solidFill>
              <a:srgbClr val="081E3F"/>
            </a:solidFill>
          </p:spPr>
        </p:sp>
        <p:sp>
          <p:nvSpPr>
            <p:cNvPr name="Freeform 15" id="15"/>
            <p:cNvSpPr/>
            <p:nvPr/>
          </p:nvSpPr>
          <p:spPr>
            <a:xfrm flipH="false" flipV="false" rot="0">
              <a:off x="0" y="0"/>
              <a:ext cx="7650097" cy="1082860"/>
            </a:xfrm>
            <a:custGeom>
              <a:avLst/>
              <a:gdLst/>
              <a:ahLst/>
              <a:cxnLst/>
              <a:rect r="r" b="b" t="t" l="l"/>
              <a:pathLst>
                <a:path h="1082860" w="7650097">
                  <a:moveTo>
                    <a:pt x="7525638" y="59690"/>
                  </a:moveTo>
                  <a:cubicBezTo>
                    <a:pt x="7561197" y="59690"/>
                    <a:pt x="7590407" y="88900"/>
                    <a:pt x="7590407" y="124460"/>
                  </a:cubicBezTo>
                  <a:lnTo>
                    <a:pt x="7590407" y="958400"/>
                  </a:lnTo>
                  <a:cubicBezTo>
                    <a:pt x="7590407" y="993960"/>
                    <a:pt x="7561197" y="1023170"/>
                    <a:pt x="7525638" y="1023170"/>
                  </a:cubicBezTo>
                  <a:lnTo>
                    <a:pt x="124460" y="1023170"/>
                  </a:lnTo>
                  <a:cubicBezTo>
                    <a:pt x="88900" y="1023170"/>
                    <a:pt x="59690" y="993960"/>
                    <a:pt x="59690" y="958400"/>
                  </a:cubicBezTo>
                  <a:lnTo>
                    <a:pt x="59690" y="124460"/>
                  </a:lnTo>
                  <a:cubicBezTo>
                    <a:pt x="59690" y="88900"/>
                    <a:pt x="88900" y="59690"/>
                    <a:pt x="124460" y="59690"/>
                  </a:cubicBezTo>
                  <a:lnTo>
                    <a:pt x="7525638" y="59690"/>
                  </a:lnTo>
                  <a:moveTo>
                    <a:pt x="7525638" y="0"/>
                  </a:moveTo>
                  <a:lnTo>
                    <a:pt x="124460" y="0"/>
                  </a:lnTo>
                  <a:cubicBezTo>
                    <a:pt x="55880" y="0"/>
                    <a:pt x="0" y="55880"/>
                    <a:pt x="0" y="124460"/>
                  </a:cubicBezTo>
                  <a:lnTo>
                    <a:pt x="0" y="958400"/>
                  </a:lnTo>
                  <a:cubicBezTo>
                    <a:pt x="0" y="1026980"/>
                    <a:pt x="55880" y="1082860"/>
                    <a:pt x="124460" y="1082860"/>
                  </a:cubicBezTo>
                  <a:lnTo>
                    <a:pt x="7525638" y="1082860"/>
                  </a:lnTo>
                  <a:cubicBezTo>
                    <a:pt x="7594217" y="1082860"/>
                    <a:pt x="7650097" y="1026980"/>
                    <a:pt x="7650097" y="958400"/>
                  </a:cubicBezTo>
                  <a:lnTo>
                    <a:pt x="7650097" y="124460"/>
                  </a:lnTo>
                  <a:cubicBezTo>
                    <a:pt x="7650097" y="55880"/>
                    <a:pt x="7594217" y="0"/>
                    <a:pt x="7525638" y="0"/>
                  </a:cubicBezTo>
                  <a:close/>
                </a:path>
              </a:pathLst>
            </a:custGeom>
            <a:solidFill>
              <a:srgbClr val="081E3F"/>
            </a:solidFill>
          </p:spPr>
        </p:sp>
      </p:grpSp>
      <p:grpSp>
        <p:nvGrpSpPr>
          <p:cNvPr name="Group 16" id="16"/>
          <p:cNvGrpSpPr>
            <a:grpSpLocks noChangeAspect="true"/>
          </p:cNvGrpSpPr>
          <p:nvPr/>
        </p:nvGrpSpPr>
        <p:grpSpPr>
          <a:xfrm rot="0">
            <a:off x="11637341" y="3158150"/>
            <a:ext cx="5090875" cy="6100150"/>
            <a:chOff x="0" y="0"/>
            <a:chExt cx="3632200" cy="4352290"/>
          </a:xfrm>
        </p:grpSpPr>
        <p:sp>
          <p:nvSpPr>
            <p:cNvPr name="Freeform 17" id="17"/>
            <p:cNvSpPr/>
            <p:nvPr/>
          </p:nvSpPr>
          <p:spPr>
            <a:xfrm flipH="false" flipV="false" rot="0">
              <a:off x="15240" y="15240"/>
              <a:ext cx="3600450" cy="4320540"/>
            </a:xfrm>
            <a:custGeom>
              <a:avLst/>
              <a:gdLst/>
              <a:ahLst/>
              <a:cxnLst/>
              <a:rect r="r" b="b" t="t" l="l"/>
              <a:pathLst>
                <a:path h="4320540" w="3600450">
                  <a:moveTo>
                    <a:pt x="0" y="0"/>
                  </a:moveTo>
                  <a:lnTo>
                    <a:pt x="3600450" y="0"/>
                  </a:lnTo>
                  <a:lnTo>
                    <a:pt x="3600450" y="4320540"/>
                  </a:lnTo>
                  <a:lnTo>
                    <a:pt x="0" y="4320540"/>
                  </a:lnTo>
                  <a:close/>
                </a:path>
              </a:pathLst>
            </a:custGeom>
            <a:blipFill>
              <a:blip r:embed="rId12"/>
              <a:stretch>
                <a:fillRect l="-3595" t="-54300" r="-33739" b="-17368"/>
              </a:stretch>
            </a:blipFill>
          </p:spPr>
        </p:sp>
        <p:sp>
          <p:nvSpPr>
            <p:cNvPr name="Freeform 18" id="18"/>
            <p:cNvSpPr/>
            <p:nvPr/>
          </p:nvSpPr>
          <p:spPr>
            <a:xfrm flipH="false" flipV="false" rot="0">
              <a:off x="0" y="0"/>
              <a:ext cx="3632200" cy="4352290"/>
            </a:xfrm>
            <a:custGeom>
              <a:avLst/>
              <a:gdLst/>
              <a:ahLst/>
              <a:cxnLst/>
              <a:rect r="r" b="b" t="t" l="l"/>
              <a:pathLst>
                <a:path h="4352290" w="363220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191919"/>
            </a:solidFill>
          </p:spPr>
        </p:sp>
      </p:grpSp>
      <p:sp>
        <p:nvSpPr>
          <p:cNvPr name="Freeform 19" id="19"/>
          <p:cNvSpPr/>
          <p:nvPr/>
        </p:nvSpPr>
        <p:spPr>
          <a:xfrm flipH="false" flipV="false" rot="0">
            <a:off x="11943116" y="2700632"/>
            <a:ext cx="303989" cy="303989"/>
          </a:xfrm>
          <a:custGeom>
            <a:avLst/>
            <a:gdLst/>
            <a:ahLst/>
            <a:cxnLst/>
            <a:rect r="r" b="b" t="t" l="l"/>
            <a:pathLst>
              <a:path h="303989" w="303989">
                <a:moveTo>
                  <a:pt x="0" y="0"/>
                </a:moveTo>
                <a:lnTo>
                  <a:pt x="303989" y="0"/>
                </a:lnTo>
                <a:lnTo>
                  <a:pt x="303989" y="303989"/>
                </a:lnTo>
                <a:lnTo>
                  <a:pt x="0" y="30398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12446915" y="2700632"/>
            <a:ext cx="303989" cy="303989"/>
          </a:xfrm>
          <a:custGeom>
            <a:avLst/>
            <a:gdLst/>
            <a:ahLst/>
            <a:cxnLst/>
            <a:rect r="r" b="b" t="t" l="l"/>
            <a:pathLst>
              <a:path h="303989" w="303989">
                <a:moveTo>
                  <a:pt x="0" y="0"/>
                </a:moveTo>
                <a:lnTo>
                  <a:pt x="303990" y="0"/>
                </a:lnTo>
                <a:lnTo>
                  <a:pt x="303990" y="303989"/>
                </a:lnTo>
                <a:lnTo>
                  <a:pt x="0" y="30398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p:cNvSpPr/>
          <p:nvPr/>
        </p:nvSpPr>
        <p:spPr>
          <a:xfrm flipH="false" flipV="false" rot="0">
            <a:off x="12950715" y="2700632"/>
            <a:ext cx="303989" cy="303989"/>
          </a:xfrm>
          <a:custGeom>
            <a:avLst/>
            <a:gdLst/>
            <a:ahLst/>
            <a:cxnLst/>
            <a:rect r="r" b="b" t="t" l="l"/>
            <a:pathLst>
              <a:path h="303989" w="303989">
                <a:moveTo>
                  <a:pt x="0" y="0"/>
                </a:moveTo>
                <a:lnTo>
                  <a:pt x="303989" y="0"/>
                </a:lnTo>
                <a:lnTo>
                  <a:pt x="303989" y="303989"/>
                </a:lnTo>
                <a:lnTo>
                  <a:pt x="0" y="30398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2" id="22"/>
          <p:cNvSpPr/>
          <p:nvPr/>
        </p:nvSpPr>
        <p:spPr>
          <a:xfrm flipH="false" flipV="false" rot="0">
            <a:off x="2494190" y="2653721"/>
            <a:ext cx="1812046" cy="1667082"/>
          </a:xfrm>
          <a:custGeom>
            <a:avLst/>
            <a:gdLst/>
            <a:ahLst/>
            <a:cxnLst/>
            <a:rect r="r" b="b" t="t" l="l"/>
            <a:pathLst>
              <a:path h="1667082" w="1812046">
                <a:moveTo>
                  <a:pt x="0" y="0"/>
                </a:moveTo>
                <a:lnTo>
                  <a:pt x="1812046" y="0"/>
                </a:lnTo>
                <a:lnTo>
                  <a:pt x="1812046" y="1667082"/>
                </a:lnTo>
                <a:lnTo>
                  <a:pt x="0" y="1667082"/>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3" id="23"/>
          <p:cNvSpPr/>
          <p:nvPr/>
        </p:nvSpPr>
        <p:spPr>
          <a:xfrm flipH="false" flipV="false" rot="0">
            <a:off x="15072471" y="5365440"/>
            <a:ext cx="2654440" cy="842785"/>
          </a:xfrm>
          <a:custGeom>
            <a:avLst/>
            <a:gdLst/>
            <a:ahLst/>
            <a:cxnLst/>
            <a:rect r="r" b="b" t="t" l="l"/>
            <a:pathLst>
              <a:path h="842785" w="2654440">
                <a:moveTo>
                  <a:pt x="0" y="0"/>
                </a:moveTo>
                <a:lnTo>
                  <a:pt x="2654440" y="0"/>
                </a:lnTo>
                <a:lnTo>
                  <a:pt x="2654440" y="842785"/>
                </a:lnTo>
                <a:lnTo>
                  <a:pt x="0" y="84278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4" id="24"/>
          <p:cNvSpPr/>
          <p:nvPr/>
        </p:nvSpPr>
        <p:spPr>
          <a:xfrm flipH="true" flipV="false" rot="0">
            <a:off x="11775489" y="6227275"/>
            <a:ext cx="2654440" cy="842785"/>
          </a:xfrm>
          <a:custGeom>
            <a:avLst/>
            <a:gdLst/>
            <a:ahLst/>
            <a:cxnLst/>
            <a:rect r="r" b="b" t="t" l="l"/>
            <a:pathLst>
              <a:path h="842785" w="2654440">
                <a:moveTo>
                  <a:pt x="2654441" y="0"/>
                </a:moveTo>
                <a:lnTo>
                  <a:pt x="0" y="0"/>
                </a:lnTo>
                <a:lnTo>
                  <a:pt x="0" y="842785"/>
                </a:lnTo>
                <a:lnTo>
                  <a:pt x="2654441" y="842785"/>
                </a:lnTo>
                <a:lnTo>
                  <a:pt x="2654441"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5" id="25"/>
          <p:cNvSpPr/>
          <p:nvPr/>
        </p:nvSpPr>
        <p:spPr>
          <a:xfrm flipH="true" flipV="false" rot="0">
            <a:off x="10600264" y="4165184"/>
            <a:ext cx="2654440" cy="842785"/>
          </a:xfrm>
          <a:custGeom>
            <a:avLst/>
            <a:gdLst/>
            <a:ahLst/>
            <a:cxnLst/>
            <a:rect r="r" b="b" t="t" l="l"/>
            <a:pathLst>
              <a:path h="842785" w="2654440">
                <a:moveTo>
                  <a:pt x="2654440" y="0"/>
                </a:moveTo>
                <a:lnTo>
                  <a:pt x="0" y="0"/>
                </a:lnTo>
                <a:lnTo>
                  <a:pt x="0" y="842784"/>
                </a:lnTo>
                <a:lnTo>
                  <a:pt x="2654440" y="842784"/>
                </a:lnTo>
                <a:lnTo>
                  <a:pt x="265444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6" id="26"/>
          <p:cNvSpPr/>
          <p:nvPr/>
        </p:nvSpPr>
        <p:spPr>
          <a:xfrm flipH="false" flipV="false" rot="0">
            <a:off x="10807392" y="4404768"/>
            <a:ext cx="459546" cy="363616"/>
          </a:xfrm>
          <a:custGeom>
            <a:avLst/>
            <a:gdLst/>
            <a:ahLst/>
            <a:cxnLst/>
            <a:rect r="r" b="b" t="t" l="l"/>
            <a:pathLst>
              <a:path h="363616" w="459546">
                <a:moveTo>
                  <a:pt x="0" y="0"/>
                </a:moveTo>
                <a:lnTo>
                  <a:pt x="459546" y="0"/>
                </a:lnTo>
                <a:lnTo>
                  <a:pt x="459546" y="363616"/>
                </a:lnTo>
                <a:lnTo>
                  <a:pt x="0" y="363616"/>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7" id="27"/>
          <p:cNvSpPr/>
          <p:nvPr/>
        </p:nvSpPr>
        <p:spPr>
          <a:xfrm flipH="false" flipV="false" rot="0">
            <a:off x="17058960" y="5517415"/>
            <a:ext cx="507858" cy="507858"/>
          </a:xfrm>
          <a:custGeom>
            <a:avLst/>
            <a:gdLst/>
            <a:ahLst/>
            <a:cxnLst/>
            <a:rect r="r" b="b" t="t" l="l"/>
            <a:pathLst>
              <a:path h="507858" w="507858">
                <a:moveTo>
                  <a:pt x="0" y="0"/>
                </a:moveTo>
                <a:lnTo>
                  <a:pt x="507857" y="0"/>
                </a:lnTo>
                <a:lnTo>
                  <a:pt x="507857" y="507858"/>
                </a:lnTo>
                <a:lnTo>
                  <a:pt x="0" y="507858"/>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8" id="28"/>
          <p:cNvSpPr/>
          <p:nvPr/>
        </p:nvSpPr>
        <p:spPr>
          <a:xfrm flipH="false" flipV="false" rot="0">
            <a:off x="11956654" y="6425770"/>
            <a:ext cx="491663" cy="464845"/>
          </a:xfrm>
          <a:custGeom>
            <a:avLst/>
            <a:gdLst/>
            <a:ahLst/>
            <a:cxnLst/>
            <a:rect r="r" b="b" t="t" l="l"/>
            <a:pathLst>
              <a:path h="464845" w="491663">
                <a:moveTo>
                  <a:pt x="0" y="0"/>
                </a:moveTo>
                <a:lnTo>
                  <a:pt x="491663" y="0"/>
                </a:lnTo>
                <a:lnTo>
                  <a:pt x="491663" y="464845"/>
                </a:lnTo>
                <a:lnTo>
                  <a:pt x="0" y="46484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9" id="29"/>
          <p:cNvSpPr/>
          <p:nvPr/>
        </p:nvSpPr>
        <p:spPr>
          <a:xfrm flipH="false" flipV="false" rot="0">
            <a:off x="2894356" y="2944049"/>
            <a:ext cx="1078524" cy="1086425"/>
          </a:xfrm>
          <a:custGeom>
            <a:avLst/>
            <a:gdLst/>
            <a:ahLst/>
            <a:cxnLst/>
            <a:rect r="r" b="b" t="t" l="l"/>
            <a:pathLst>
              <a:path h="1086425" w="1078524">
                <a:moveTo>
                  <a:pt x="0" y="0"/>
                </a:moveTo>
                <a:lnTo>
                  <a:pt x="1078524" y="0"/>
                </a:lnTo>
                <a:lnTo>
                  <a:pt x="1078524" y="1086425"/>
                </a:lnTo>
                <a:lnTo>
                  <a:pt x="0" y="1086425"/>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30" id="30"/>
          <p:cNvSpPr txBox="true"/>
          <p:nvPr/>
        </p:nvSpPr>
        <p:spPr>
          <a:xfrm rot="0">
            <a:off x="4573014" y="2718911"/>
            <a:ext cx="4948021" cy="1736726"/>
          </a:xfrm>
          <a:prstGeom prst="rect">
            <a:avLst/>
          </a:prstGeom>
        </p:spPr>
        <p:txBody>
          <a:bodyPr anchor="t" rtlCol="false" tIns="0" lIns="0" bIns="0" rIns="0">
            <a:spAutoFit/>
          </a:bodyPr>
          <a:lstStyle/>
          <a:p>
            <a:pPr algn="ctr">
              <a:lnSpc>
                <a:spcPts val="4400"/>
              </a:lnSpc>
            </a:pPr>
            <a:r>
              <a:rPr lang="en-US" sz="5500">
                <a:solidFill>
                  <a:srgbClr val="191919"/>
                </a:solidFill>
                <a:latin typeface="Bernoru"/>
              </a:rPr>
              <a:t>TOP 5 PERFORMING CONTENT </a:t>
            </a:r>
          </a:p>
        </p:txBody>
      </p:sp>
      <p:sp>
        <p:nvSpPr>
          <p:cNvPr name="TextBox 31" id="31"/>
          <p:cNvSpPr txBox="true"/>
          <p:nvPr/>
        </p:nvSpPr>
        <p:spPr>
          <a:xfrm rot="0">
            <a:off x="2212874" y="4780264"/>
            <a:ext cx="6889279" cy="3262436"/>
          </a:xfrm>
          <a:prstGeom prst="rect">
            <a:avLst/>
          </a:prstGeom>
        </p:spPr>
        <p:txBody>
          <a:bodyPr anchor="t" rtlCol="false" tIns="0" lIns="0" bIns="0" rIns="0">
            <a:spAutoFit/>
          </a:bodyPr>
          <a:lstStyle/>
          <a:p>
            <a:pPr marL="564641" indent="-282320" lvl="1">
              <a:lnSpc>
                <a:spcPts val="3399"/>
              </a:lnSpc>
              <a:buFont typeface="Arial"/>
              <a:buChar char="•"/>
            </a:pPr>
            <a:r>
              <a:rPr lang="en-US" sz="2615">
                <a:solidFill>
                  <a:srgbClr val="191919"/>
                </a:solidFill>
                <a:latin typeface="Helvetica World Bold"/>
              </a:rPr>
              <a:t>We’re FIU COIL, of course we... Reel Trend</a:t>
            </a:r>
          </a:p>
          <a:p>
            <a:pPr marL="564641" indent="-282320" lvl="1">
              <a:lnSpc>
                <a:spcPts val="3399"/>
              </a:lnSpc>
              <a:buFont typeface="Arial"/>
              <a:buChar char="•"/>
            </a:pPr>
            <a:r>
              <a:rPr lang="en-US" sz="2615">
                <a:solidFill>
                  <a:srgbClr val="191919"/>
                </a:solidFill>
                <a:latin typeface="Helvetica World Bold"/>
              </a:rPr>
              <a:t>COIL Japan Trip Recap Reel</a:t>
            </a:r>
          </a:p>
          <a:p>
            <a:pPr marL="564641" indent="-282320" lvl="1">
              <a:lnSpc>
                <a:spcPts val="3399"/>
              </a:lnSpc>
              <a:buFont typeface="Arial"/>
              <a:buChar char="•"/>
            </a:pPr>
            <a:r>
              <a:rPr lang="en-US" sz="2615">
                <a:solidFill>
                  <a:srgbClr val="191919"/>
                </a:solidFill>
                <a:latin typeface="Helvetica World Bold"/>
              </a:rPr>
              <a:t>What COIL Stands For Reel</a:t>
            </a:r>
          </a:p>
          <a:p>
            <a:pPr marL="564641" indent="-282320" lvl="1">
              <a:lnSpc>
                <a:spcPts val="3399"/>
              </a:lnSpc>
              <a:buFont typeface="Arial"/>
              <a:buChar char="•"/>
            </a:pPr>
            <a:r>
              <a:rPr lang="en-US" sz="2615">
                <a:solidFill>
                  <a:srgbClr val="191919"/>
                </a:solidFill>
                <a:latin typeface="Helvetica World Bold"/>
              </a:rPr>
              <a:t>Collaborative POV Video Reel with FIUGLOBAL</a:t>
            </a:r>
          </a:p>
          <a:p>
            <a:pPr marL="564641" indent="-282320" lvl="1">
              <a:lnSpc>
                <a:spcPts val="3399"/>
              </a:lnSpc>
              <a:buFont typeface="Arial"/>
              <a:buChar char="•"/>
            </a:pPr>
            <a:r>
              <a:rPr lang="en-US" sz="2615">
                <a:solidFill>
                  <a:srgbClr val="191919"/>
                </a:solidFill>
                <a:latin typeface="Helvetica World Bold"/>
              </a:rPr>
              <a:t>While At The Museum Avatar Reel</a:t>
            </a:r>
            <a:r>
              <a:rPr lang="en-US" sz="2615">
                <a:solidFill>
                  <a:srgbClr val="191919"/>
                </a:solidFill>
                <a:latin typeface="Helvetica World"/>
              </a:rPr>
              <a:t>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AED"/>
        </a:solidFill>
      </p:bgPr>
    </p:bg>
    <p:spTree>
      <p:nvGrpSpPr>
        <p:cNvPr id="1" name=""/>
        <p:cNvGrpSpPr/>
        <p:nvPr/>
      </p:nvGrpSpPr>
      <p:grpSpPr>
        <a:xfrm>
          <a:off x="0" y="0"/>
          <a:ext cx="0" cy="0"/>
          <a:chOff x="0" y="0"/>
          <a:chExt cx="0" cy="0"/>
        </a:xfrm>
      </p:grpSpPr>
      <p:sp>
        <p:nvSpPr>
          <p:cNvPr name="Freeform 2" id="2"/>
          <p:cNvSpPr/>
          <p:nvPr/>
        </p:nvSpPr>
        <p:spPr>
          <a:xfrm flipH="false" flipV="false" rot="0">
            <a:off x="496156" y="1931676"/>
            <a:ext cx="6341040" cy="6824994"/>
          </a:xfrm>
          <a:custGeom>
            <a:avLst/>
            <a:gdLst/>
            <a:ahLst/>
            <a:cxnLst/>
            <a:rect r="r" b="b" t="t" l="l"/>
            <a:pathLst>
              <a:path h="6824994" w="6341040">
                <a:moveTo>
                  <a:pt x="0" y="0"/>
                </a:moveTo>
                <a:lnTo>
                  <a:pt x="6341040" y="0"/>
                </a:lnTo>
                <a:lnTo>
                  <a:pt x="6341040" y="6824994"/>
                </a:lnTo>
                <a:lnTo>
                  <a:pt x="0" y="68249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7353149" y="3499295"/>
            <a:ext cx="6201271" cy="3689756"/>
          </a:xfrm>
          <a:custGeom>
            <a:avLst/>
            <a:gdLst/>
            <a:ahLst/>
            <a:cxnLst/>
            <a:rect r="r" b="b" t="t" l="l"/>
            <a:pathLst>
              <a:path h="3689756" w="6201271">
                <a:moveTo>
                  <a:pt x="6201271" y="0"/>
                </a:moveTo>
                <a:lnTo>
                  <a:pt x="0" y="0"/>
                </a:lnTo>
                <a:lnTo>
                  <a:pt x="0" y="3689756"/>
                </a:lnTo>
                <a:lnTo>
                  <a:pt x="6201271" y="3689756"/>
                </a:lnTo>
                <a:lnTo>
                  <a:pt x="6201271"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a:grpSpLocks noChangeAspect="true"/>
          </p:cNvGrpSpPr>
          <p:nvPr/>
        </p:nvGrpSpPr>
        <p:grpSpPr>
          <a:xfrm rot="0">
            <a:off x="13890253" y="1931676"/>
            <a:ext cx="3780727" cy="7480818"/>
            <a:chOff x="0" y="0"/>
            <a:chExt cx="2620010" cy="5184140"/>
          </a:xfrm>
        </p:grpSpPr>
        <p:sp>
          <p:nvSpPr>
            <p:cNvPr name="Freeform 5" id="5"/>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6" id="6"/>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6"/>
              <a:stretch>
                <a:fillRect l="-10947" t="0" r="-10947" b="0"/>
              </a:stretch>
            </a:blipFill>
          </p:spPr>
        </p:sp>
        <p:sp>
          <p:nvSpPr>
            <p:cNvPr name="Freeform 7" id="7"/>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8" id="8"/>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9" id="9"/>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10" id="10"/>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11" id="11"/>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12" id="12"/>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13" id="13"/>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sp>
        <p:nvSpPr>
          <p:cNvPr name="TextBox 14" id="14"/>
          <p:cNvSpPr txBox="true"/>
          <p:nvPr/>
        </p:nvSpPr>
        <p:spPr>
          <a:xfrm rot="0">
            <a:off x="3075012" y="704850"/>
            <a:ext cx="12137975" cy="731521"/>
          </a:xfrm>
          <a:prstGeom prst="rect">
            <a:avLst/>
          </a:prstGeom>
        </p:spPr>
        <p:txBody>
          <a:bodyPr anchor="t" rtlCol="false" tIns="0" lIns="0" bIns="0" rIns="0">
            <a:spAutoFit/>
          </a:bodyPr>
          <a:lstStyle/>
          <a:p>
            <a:pPr algn="ctr">
              <a:lnSpc>
                <a:spcPts val="5879"/>
              </a:lnSpc>
              <a:spcBef>
                <a:spcPct val="0"/>
              </a:spcBef>
            </a:pPr>
            <a:r>
              <a:rPr lang="en-US" sz="4199">
                <a:solidFill>
                  <a:srgbClr val="000000"/>
                </a:solidFill>
                <a:latin typeface="Bernoru"/>
              </a:rPr>
              <a:t>We’re FIU COIL, of course we... Reel Trend</a:t>
            </a:r>
          </a:p>
        </p:txBody>
      </p:sp>
      <p:sp>
        <p:nvSpPr>
          <p:cNvPr name="TextBox 15" id="15"/>
          <p:cNvSpPr txBox="true"/>
          <p:nvPr/>
        </p:nvSpPr>
        <p:spPr>
          <a:xfrm rot="0">
            <a:off x="2122656" y="2718954"/>
            <a:ext cx="4216809"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Droid Serif Bold"/>
              </a:rPr>
              <a:t>Likes = 55</a:t>
            </a:r>
          </a:p>
        </p:txBody>
      </p:sp>
      <p:sp>
        <p:nvSpPr>
          <p:cNvPr name="TextBox 16" id="16"/>
          <p:cNvSpPr txBox="true"/>
          <p:nvPr/>
        </p:nvSpPr>
        <p:spPr>
          <a:xfrm rot="0">
            <a:off x="1250425" y="4870716"/>
            <a:ext cx="5961272" cy="887730"/>
          </a:xfrm>
          <a:prstGeom prst="rect">
            <a:avLst/>
          </a:prstGeom>
        </p:spPr>
        <p:txBody>
          <a:bodyPr anchor="t" rtlCol="false" tIns="0" lIns="0" bIns="0" rIns="0">
            <a:spAutoFit/>
          </a:bodyPr>
          <a:lstStyle/>
          <a:p>
            <a:pPr algn="ctr">
              <a:lnSpc>
                <a:spcPts val="3780"/>
              </a:lnSpc>
            </a:pPr>
            <a:r>
              <a:rPr lang="en-US" sz="2700">
                <a:solidFill>
                  <a:srgbClr val="000000"/>
                </a:solidFill>
                <a:latin typeface="Droid Serif Bold"/>
              </a:rPr>
              <a:t>Accounts reached = 436</a:t>
            </a:r>
          </a:p>
          <a:p>
            <a:pPr algn="ctr">
              <a:lnSpc>
                <a:spcPts val="3360"/>
              </a:lnSpc>
              <a:spcBef>
                <a:spcPct val="0"/>
              </a:spcBef>
            </a:pPr>
            <a:r>
              <a:rPr lang="en-US" sz="2400">
                <a:solidFill>
                  <a:srgbClr val="000000"/>
                </a:solidFill>
                <a:latin typeface="Droid Serif Bold"/>
              </a:rPr>
              <a:t>127 followers | 309 non-followers</a:t>
            </a:r>
          </a:p>
        </p:txBody>
      </p:sp>
      <p:sp>
        <p:nvSpPr>
          <p:cNvPr name="TextBox 17" id="17"/>
          <p:cNvSpPr txBox="true"/>
          <p:nvPr/>
        </p:nvSpPr>
        <p:spPr>
          <a:xfrm rot="0">
            <a:off x="2122656" y="7376808"/>
            <a:ext cx="4216809"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Droid Serif Bold"/>
              </a:rPr>
              <a:t>820 plays </a:t>
            </a:r>
          </a:p>
        </p:txBody>
      </p:sp>
      <p:sp>
        <p:nvSpPr>
          <p:cNvPr name="TextBox 18" id="18"/>
          <p:cNvSpPr txBox="true"/>
          <p:nvPr/>
        </p:nvSpPr>
        <p:spPr>
          <a:xfrm rot="0">
            <a:off x="3853927" y="429313"/>
            <a:ext cx="10580147" cy="325453"/>
          </a:xfrm>
          <a:prstGeom prst="rect">
            <a:avLst/>
          </a:prstGeom>
        </p:spPr>
        <p:txBody>
          <a:bodyPr anchor="t" rtlCol="false" tIns="0" lIns="0" bIns="0" rIns="0">
            <a:spAutoFit/>
          </a:bodyPr>
          <a:lstStyle/>
          <a:p>
            <a:pPr algn="ctr">
              <a:lnSpc>
                <a:spcPts val="2275"/>
              </a:lnSpc>
            </a:pPr>
            <a:r>
              <a:rPr lang="en-US" sz="2844">
                <a:solidFill>
                  <a:srgbClr val="191919"/>
                </a:solidFill>
                <a:latin typeface="Bernoru"/>
              </a:rPr>
              <a:t>OVERALL ANALYTICS + CAPTION STRATEGY</a:t>
            </a:r>
          </a:p>
        </p:txBody>
      </p:sp>
      <p:sp>
        <p:nvSpPr>
          <p:cNvPr name="TextBox 19" id="19"/>
          <p:cNvSpPr txBox="true"/>
          <p:nvPr/>
        </p:nvSpPr>
        <p:spPr>
          <a:xfrm rot="0">
            <a:off x="8210441" y="4283301"/>
            <a:ext cx="4861188" cy="1663247"/>
          </a:xfrm>
          <a:prstGeom prst="rect">
            <a:avLst/>
          </a:prstGeom>
        </p:spPr>
        <p:txBody>
          <a:bodyPr anchor="t" rtlCol="false" tIns="0" lIns="0" bIns="0" rIns="0">
            <a:spAutoFit/>
          </a:bodyPr>
          <a:lstStyle/>
          <a:p>
            <a:pPr algn="ctr">
              <a:lnSpc>
                <a:spcPts val="3328"/>
              </a:lnSpc>
            </a:pPr>
            <a:r>
              <a:rPr lang="en-US" sz="2377">
                <a:solidFill>
                  <a:srgbClr val="000000"/>
                </a:solidFill>
                <a:latin typeface="Droid Serif Bold"/>
              </a:rPr>
              <a:t>“We’re FIU COIL, of course we had to let you know who we are and how we benefit you!”</a:t>
            </a:r>
          </a:p>
          <a:p>
            <a:pPr algn="ctr">
              <a:lnSpc>
                <a:spcPts val="3328"/>
              </a:lnSpc>
              <a:spcBef>
                <a:spcPct val="0"/>
              </a:spcBef>
            </a:pPr>
            <a:r>
              <a:rPr lang="en-US" sz="2377">
                <a:solidFill>
                  <a:srgbClr val="000000"/>
                </a:solidFill>
                <a:latin typeface="Droid Serif Bold"/>
              </a:rPr>
              <a:t>#fiu #fiucoil #global #college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AE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931676"/>
            <a:ext cx="6341040" cy="6824994"/>
          </a:xfrm>
          <a:custGeom>
            <a:avLst/>
            <a:gdLst/>
            <a:ahLst/>
            <a:cxnLst/>
            <a:rect r="r" b="b" t="t" l="l"/>
            <a:pathLst>
              <a:path h="6824994" w="6341040">
                <a:moveTo>
                  <a:pt x="0" y="0"/>
                </a:moveTo>
                <a:lnTo>
                  <a:pt x="6341040" y="0"/>
                </a:lnTo>
                <a:lnTo>
                  <a:pt x="6341040" y="6824994"/>
                </a:lnTo>
                <a:lnTo>
                  <a:pt x="0" y="68249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652825" y="2785629"/>
            <a:ext cx="5479027" cy="5479027"/>
          </a:xfrm>
          <a:custGeom>
            <a:avLst/>
            <a:gdLst/>
            <a:ahLst/>
            <a:cxnLst/>
            <a:rect r="r" b="b" t="t" l="l"/>
            <a:pathLst>
              <a:path h="5479027" w="5479027">
                <a:moveTo>
                  <a:pt x="0" y="0"/>
                </a:moveTo>
                <a:lnTo>
                  <a:pt x="5479027" y="0"/>
                </a:lnTo>
                <a:lnTo>
                  <a:pt x="5479027" y="5479027"/>
                </a:lnTo>
                <a:lnTo>
                  <a:pt x="0" y="54790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655200" y="2718954"/>
            <a:ext cx="4216809"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Droid Serif Bold"/>
              </a:rPr>
              <a:t>Likes = 40 </a:t>
            </a:r>
          </a:p>
        </p:txBody>
      </p:sp>
      <p:sp>
        <p:nvSpPr>
          <p:cNvPr name="TextBox 5" id="5"/>
          <p:cNvSpPr txBox="true"/>
          <p:nvPr/>
        </p:nvSpPr>
        <p:spPr>
          <a:xfrm rot="0">
            <a:off x="1911238" y="4870716"/>
            <a:ext cx="5704734" cy="887730"/>
          </a:xfrm>
          <a:prstGeom prst="rect">
            <a:avLst/>
          </a:prstGeom>
        </p:spPr>
        <p:txBody>
          <a:bodyPr anchor="t" rtlCol="false" tIns="0" lIns="0" bIns="0" rIns="0">
            <a:spAutoFit/>
          </a:bodyPr>
          <a:lstStyle/>
          <a:p>
            <a:pPr algn="ctr">
              <a:lnSpc>
                <a:spcPts val="3780"/>
              </a:lnSpc>
            </a:pPr>
            <a:r>
              <a:rPr lang="en-US" sz="2700">
                <a:solidFill>
                  <a:srgbClr val="000000"/>
                </a:solidFill>
                <a:latin typeface="Droid Serif Bold"/>
              </a:rPr>
              <a:t>Accounts reached = 314 </a:t>
            </a:r>
          </a:p>
          <a:p>
            <a:pPr algn="ctr">
              <a:lnSpc>
                <a:spcPts val="3360"/>
              </a:lnSpc>
              <a:spcBef>
                <a:spcPct val="0"/>
              </a:spcBef>
            </a:pPr>
            <a:r>
              <a:rPr lang="en-US" sz="2400">
                <a:solidFill>
                  <a:srgbClr val="000000"/>
                </a:solidFill>
                <a:latin typeface="Droid Serif Bold"/>
              </a:rPr>
              <a:t>75 followers | 239 non-followers</a:t>
            </a:r>
          </a:p>
        </p:txBody>
      </p:sp>
      <p:sp>
        <p:nvSpPr>
          <p:cNvPr name="TextBox 6" id="6"/>
          <p:cNvSpPr txBox="true"/>
          <p:nvPr/>
        </p:nvSpPr>
        <p:spPr>
          <a:xfrm rot="0">
            <a:off x="2655200" y="7376808"/>
            <a:ext cx="4216809"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Droid Serif Bold"/>
              </a:rPr>
              <a:t>686 plays </a:t>
            </a:r>
          </a:p>
        </p:txBody>
      </p:sp>
      <p:sp>
        <p:nvSpPr>
          <p:cNvPr name="TextBox 7" id="7"/>
          <p:cNvSpPr txBox="true"/>
          <p:nvPr/>
        </p:nvSpPr>
        <p:spPr>
          <a:xfrm rot="0">
            <a:off x="4796210" y="923925"/>
            <a:ext cx="8695581" cy="797561"/>
          </a:xfrm>
          <a:prstGeom prst="rect">
            <a:avLst/>
          </a:prstGeom>
        </p:spPr>
        <p:txBody>
          <a:bodyPr anchor="t" rtlCol="false" tIns="0" lIns="0" bIns="0" rIns="0">
            <a:spAutoFit/>
          </a:bodyPr>
          <a:lstStyle/>
          <a:p>
            <a:pPr algn="ctr">
              <a:lnSpc>
                <a:spcPts val="6439"/>
              </a:lnSpc>
              <a:spcBef>
                <a:spcPct val="0"/>
              </a:spcBef>
            </a:pPr>
            <a:r>
              <a:rPr lang="en-US" sz="4599">
                <a:solidFill>
                  <a:srgbClr val="000000"/>
                </a:solidFill>
                <a:latin typeface="Bernoru"/>
              </a:rPr>
              <a:t>COIL Japan Trip Recap Reel</a:t>
            </a:r>
          </a:p>
        </p:txBody>
      </p:sp>
      <p:sp>
        <p:nvSpPr>
          <p:cNvPr name="TextBox 8" id="8"/>
          <p:cNvSpPr txBox="true"/>
          <p:nvPr/>
        </p:nvSpPr>
        <p:spPr>
          <a:xfrm rot="0">
            <a:off x="3903247" y="561006"/>
            <a:ext cx="10481505" cy="315294"/>
          </a:xfrm>
          <a:prstGeom prst="rect">
            <a:avLst/>
          </a:prstGeom>
        </p:spPr>
        <p:txBody>
          <a:bodyPr anchor="t" rtlCol="false" tIns="0" lIns="0" bIns="0" rIns="0">
            <a:spAutoFit/>
          </a:bodyPr>
          <a:lstStyle/>
          <a:p>
            <a:pPr algn="ctr">
              <a:lnSpc>
                <a:spcPts val="2115"/>
              </a:lnSpc>
            </a:pPr>
            <a:r>
              <a:rPr lang="en-US" sz="2644">
                <a:solidFill>
                  <a:srgbClr val="191919"/>
                </a:solidFill>
                <a:latin typeface="Bernoru"/>
              </a:rPr>
              <a:t>OVERALL ANALYTICS + CAPTION STRATEGY</a:t>
            </a:r>
          </a:p>
        </p:txBody>
      </p:sp>
      <p:sp>
        <p:nvSpPr>
          <p:cNvPr name="TextBox 9" id="9"/>
          <p:cNvSpPr txBox="true"/>
          <p:nvPr/>
        </p:nvSpPr>
        <p:spPr>
          <a:xfrm rot="0">
            <a:off x="7916234" y="3319053"/>
            <a:ext cx="4804724" cy="4141608"/>
          </a:xfrm>
          <a:prstGeom prst="rect">
            <a:avLst/>
          </a:prstGeom>
        </p:spPr>
        <p:txBody>
          <a:bodyPr anchor="t" rtlCol="false" tIns="0" lIns="0" bIns="0" rIns="0">
            <a:spAutoFit/>
          </a:bodyPr>
          <a:lstStyle/>
          <a:p>
            <a:pPr>
              <a:lnSpc>
                <a:spcPts val="2197"/>
              </a:lnSpc>
            </a:pPr>
            <a:r>
              <a:rPr lang="en-US" sz="1569">
                <a:solidFill>
                  <a:srgbClr val="000000"/>
                </a:solidFill>
                <a:latin typeface="Droid Serif Bold"/>
              </a:rPr>
              <a:t>The Japan Hub for Innovative Global Education is a groundbreaking global education initiative by three Japanese Universities (Kansai University, Tohoku University, and Chiba University) whose mission is to revolutionize higher education and workforce development through innovative virtual, blended mobility, and internship programs</a:t>
            </a:r>
          </a:p>
          <a:p>
            <a:pPr>
              <a:lnSpc>
                <a:spcPts val="2197"/>
              </a:lnSpc>
            </a:pPr>
          </a:p>
          <a:p>
            <a:pPr>
              <a:lnSpc>
                <a:spcPts val="2197"/>
              </a:lnSpc>
            </a:pPr>
            <a:r>
              <a:rPr lang="en-US" sz="1569">
                <a:solidFill>
                  <a:srgbClr val="000000"/>
                </a:solidFill>
                <a:latin typeface="Droid Serif Bold"/>
              </a:rPr>
              <a:t>Here’s a glimpse of the amazing experience, such as connecting with speakers, workshop facilitators, and seeing unique parts of Japan.</a:t>
            </a:r>
          </a:p>
          <a:p>
            <a:pPr>
              <a:lnSpc>
                <a:spcPts val="2197"/>
              </a:lnSpc>
            </a:pPr>
          </a:p>
          <a:p>
            <a:pPr>
              <a:lnSpc>
                <a:spcPts val="2197"/>
              </a:lnSpc>
              <a:spcBef>
                <a:spcPct val="0"/>
              </a:spcBef>
            </a:pPr>
            <a:r>
              <a:rPr lang="en-US" sz="1569" u="sng">
                <a:solidFill>
                  <a:srgbClr val="000000"/>
                </a:solidFill>
                <a:latin typeface="Droid Serif Bold"/>
                <a:hlinkClick r:id="rId6" tooltip="https://www.instagram.com/explore/tags/fiu/"/>
              </a:rPr>
              <a:t>#fiu</a:t>
            </a:r>
            <a:r>
              <a:rPr lang="en-US" sz="1569">
                <a:solidFill>
                  <a:srgbClr val="000000"/>
                </a:solidFill>
                <a:latin typeface="Droid Serif Bold"/>
              </a:rPr>
              <a:t> </a:t>
            </a:r>
            <a:r>
              <a:rPr lang="en-US" sz="1569" u="sng">
                <a:solidFill>
                  <a:srgbClr val="000000"/>
                </a:solidFill>
                <a:latin typeface="Droid Serif Bold"/>
                <a:hlinkClick r:id="rId7" tooltip="https://www.instagram.com/explore/tags/fiucoil/"/>
              </a:rPr>
              <a:t>#fiucoil</a:t>
            </a:r>
            <a:r>
              <a:rPr lang="en-US" sz="1569">
                <a:solidFill>
                  <a:srgbClr val="000000"/>
                </a:solidFill>
                <a:latin typeface="Droid Serif Bold"/>
              </a:rPr>
              <a:t> </a:t>
            </a:r>
            <a:r>
              <a:rPr lang="en-US" sz="1569" u="sng">
                <a:solidFill>
                  <a:srgbClr val="000000"/>
                </a:solidFill>
                <a:latin typeface="Droid Serif Bold"/>
                <a:hlinkClick r:id="rId8" tooltip="https://www.instagram.com/explore/tags/global/"/>
              </a:rPr>
              <a:t>#global</a:t>
            </a:r>
            <a:r>
              <a:rPr lang="en-US" sz="1569">
                <a:solidFill>
                  <a:srgbClr val="000000"/>
                </a:solidFill>
                <a:latin typeface="Droid Serif Bold"/>
              </a:rPr>
              <a:t> </a:t>
            </a:r>
            <a:r>
              <a:rPr lang="en-US" sz="1569" u="sng">
                <a:solidFill>
                  <a:srgbClr val="000000"/>
                </a:solidFill>
                <a:latin typeface="Droid Serif Bold"/>
                <a:hlinkClick r:id="rId9" tooltip="https://www.instagram.com/explore/tags/kansaiuniversity/"/>
              </a:rPr>
              <a:t>#kansaiuniversity</a:t>
            </a:r>
            <a:r>
              <a:rPr lang="en-US" sz="1569">
                <a:solidFill>
                  <a:srgbClr val="000000"/>
                </a:solidFill>
                <a:latin typeface="Droid Serif Bold"/>
              </a:rPr>
              <a:t> </a:t>
            </a:r>
            <a:r>
              <a:rPr lang="en-US" sz="1569" u="sng">
                <a:solidFill>
                  <a:srgbClr val="000000"/>
                </a:solidFill>
                <a:latin typeface="Droid Serif Bold"/>
                <a:hlinkClick r:id="rId10" tooltip="https://www.instagram.com/explore/tags/tohokuuniversity/"/>
              </a:rPr>
              <a:t>#tohokuuniversity</a:t>
            </a:r>
            <a:r>
              <a:rPr lang="en-US" sz="1569" u="sng">
                <a:solidFill>
                  <a:srgbClr val="000000"/>
                </a:solidFill>
                <a:latin typeface="Droid Serif Bold"/>
                <a:hlinkClick r:id="rId11" tooltip="https://www.instagram.com/explore/tags/chibauniversity/"/>
              </a:rPr>
              <a:t>#chibauniversity</a:t>
            </a:r>
          </a:p>
        </p:txBody>
      </p:sp>
      <p:grpSp>
        <p:nvGrpSpPr>
          <p:cNvPr name="Group 10" id="10"/>
          <p:cNvGrpSpPr>
            <a:grpSpLocks noChangeAspect="true"/>
          </p:cNvGrpSpPr>
          <p:nvPr/>
        </p:nvGrpSpPr>
        <p:grpSpPr>
          <a:xfrm rot="0">
            <a:off x="13890253" y="1931676"/>
            <a:ext cx="3780727" cy="7480818"/>
            <a:chOff x="0" y="0"/>
            <a:chExt cx="2620010" cy="5184140"/>
          </a:xfrm>
        </p:grpSpPr>
        <p:sp>
          <p:nvSpPr>
            <p:cNvPr name="Freeform 11" id="11"/>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2" id="12"/>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12"/>
              <a:stretch>
                <a:fillRect l="-10947" t="0" r="-10947" b="0"/>
              </a:stretch>
            </a:blipFill>
          </p:spPr>
        </p:sp>
        <p:sp>
          <p:nvSpPr>
            <p:cNvPr name="Freeform 13" id="13"/>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14" id="14"/>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15" id="15"/>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16" id="16"/>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17" id="17"/>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18" id="18"/>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19" id="19"/>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AED"/>
        </a:solidFill>
      </p:bgPr>
    </p:bg>
    <p:spTree>
      <p:nvGrpSpPr>
        <p:cNvPr id="1" name=""/>
        <p:cNvGrpSpPr/>
        <p:nvPr/>
      </p:nvGrpSpPr>
      <p:grpSpPr>
        <a:xfrm>
          <a:off x="0" y="0"/>
          <a:ext cx="0" cy="0"/>
          <a:chOff x="0" y="0"/>
          <a:chExt cx="0" cy="0"/>
        </a:xfrm>
      </p:grpSpPr>
      <p:sp>
        <p:nvSpPr>
          <p:cNvPr name="Freeform 2" id="2"/>
          <p:cNvSpPr/>
          <p:nvPr/>
        </p:nvSpPr>
        <p:spPr>
          <a:xfrm flipH="true" flipV="false" rot="0">
            <a:off x="7546119" y="3817157"/>
            <a:ext cx="5628203" cy="3348781"/>
          </a:xfrm>
          <a:custGeom>
            <a:avLst/>
            <a:gdLst/>
            <a:ahLst/>
            <a:cxnLst/>
            <a:rect r="r" b="b" t="t" l="l"/>
            <a:pathLst>
              <a:path h="3348781" w="5628203">
                <a:moveTo>
                  <a:pt x="5628203" y="0"/>
                </a:moveTo>
                <a:lnTo>
                  <a:pt x="0" y="0"/>
                </a:lnTo>
                <a:lnTo>
                  <a:pt x="0" y="3348781"/>
                </a:lnTo>
                <a:lnTo>
                  <a:pt x="5628203" y="3348781"/>
                </a:lnTo>
                <a:lnTo>
                  <a:pt x="5628203"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1905006"/>
            <a:ext cx="6341040" cy="6824994"/>
          </a:xfrm>
          <a:custGeom>
            <a:avLst/>
            <a:gdLst/>
            <a:ahLst/>
            <a:cxnLst/>
            <a:rect r="r" b="b" t="t" l="l"/>
            <a:pathLst>
              <a:path h="6824994" w="6341040">
                <a:moveTo>
                  <a:pt x="0" y="0"/>
                </a:moveTo>
                <a:lnTo>
                  <a:pt x="6341040" y="0"/>
                </a:lnTo>
                <a:lnTo>
                  <a:pt x="6341040" y="6824994"/>
                </a:lnTo>
                <a:lnTo>
                  <a:pt x="0" y="68249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655200" y="2718954"/>
            <a:ext cx="4216809"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Droid Serif Bold"/>
              </a:rPr>
              <a:t>Likes = 36 </a:t>
            </a:r>
          </a:p>
        </p:txBody>
      </p:sp>
      <p:sp>
        <p:nvSpPr>
          <p:cNvPr name="TextBox 5" id="5"/>
          <p:cNvSpPr txBox="true"/>
          <p:nvPr/>
        </p:nvSpPr>
        <p:spPr>
          <a:xfrm rot="0">
            <a:off x="1641873" y="4870716"/>
            <a:ext cx="6078804" cy="865824"/>
          </a:xfrm>
          <a:prstGeom prst="rect">
            <a:avLst/>
          </a:prstGeom>
        </p:spPr>
        <p:txBody>
          <a:bodyPr anchor="t" rtlCol="false" tIns="0" lIns="0" bIns="0" rIns="0">
            <a:spAutoFit/>
          </a:bodyPr>
          <a:lstStyle/>
          <a:p>
            <a:pPr algn="ctr">
              <a:lnSpc>
                <a:spcPts val="3680"/>
              </a:lnSpc>
            </a:pPr>
            <a:r>
              <a:rPr lang="en-US" sz="2628">
                <a:solidFill>
                  <a:srgbClr val="000000"/>
                </a:solidFill>
                <a:latin typeface="Droid Serif Bold"/>
              </a:rPr>
              <a:t>Accounts reached = 312 </a:t>
            </a:r>
          </a:p>
          <a:p>
            <a:pPr algn="ctr">
              <a:lnSpc>
                <a:spcPts val="3271"/>
              </a:lnSpc>
              <a:spcBef>
                <a:spcPct val="0"/>
              </a:spcBef>
            </a:pPr>
            <a:r>
              <a:rPr lang="en-US" sz="2336">
                <a:solidFill>
                  <a:srgbClr val="000000"/>
                </a:solidFill>
                <a:latin typeface="Droid Serif Bold"/>
              </a:rPr>
              <a:t>134 followers | 178 non- followers</a:t>
            </a:r>
          </a:p>
        </p:txBody>
      </p:sp>
      <p:sp>
        <p:nvSpPr>
          <p:cNvPr name="TextBox 6" id="6"/>
          <p:cNvSpPr txBox="true"/>
          <p:nvPr/>
        </p:nvSpPr>
        <p:spPr>
          <a:xfrm rot="0">
            <a:off x="2655200" y="7376808"/>
            <a:ext cx="4216809"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Droid Serif Bold"/>
              </a:rPr>
              <a:t>482 plays </a:t>
            </a:r>
          </a:p>
        </p:txBody>
      </p:sp>
      <p:sp>
        <p:nvSpPr>
          <p:cNvPr name="TextBox 7" id="7"/>
          <p:cNvSpPr txBox="true"/>
          <p:nvPr/>
        </p:nvSpPr>
        <p:spPr>
          <a:xfrm rot="0">
            <a:off x="4432811" y="923925"/>
            <a:ext cx="9114532" cy="847091"/>
          </a:xfrm>
          <a:prstGeom prst="rect">
            <a:avLst/>
          </a:prstGeom>
        </p:spPr>
        <p:txBody>
          <a:bodyPr anchor="t" rtlCol="false" tIns="0" lIns="0" bIns="0" rIns="0">
            <a:spAutoFit/>
          </a:bodyPr>
          <a:lstStyle/>
          <a:p>
            <a:pPr algn="ctr">
              <a:lnSpc>
                <a:spcPts val="6859"/>
              </a:lnSpc>
              <a:spcBef>
                <a:spcPct val="0"/>
              </a:spcBef>
            </a:pPr>
            <a:r>
              <a:rPr lang="en-US" sz="4899">
                <a:solidFill>
                  <a:srgbClr val="000000"/>
                </a:solidFill>
                <a:latin typeface="Bernoru"/>
              </a:rPr>
              <a:t>What COIL Stands For Reel</a:t>
            </a:r>
          </a:p>
        </p:txBody>
      </p:sp>
      <p:sp>
        <p:nvSpPr>
          <p:cNvPr name="TextBox 8" id="8"/>
          <p:cNvSpPr txBox="true"/>
          <p:nvPr/>
        </p:nvSpPr>
        <p:spPr>
          <a:xfrm rot="0">
            <a:off x="3681571" y="695944"/>
            <a:ext cx="10617011" cy="325453"/>
          </a:xfrm>
          <a:prstGeom prst="rect">
            <a:avLst/>
          </a:prstGeom>
        </p:spPr>
        <p:txBody>
          <a:bodyPr anchor="t" rtlCol="false" tIns="0" lIns="0" bIns="0" rIns="0">
            <a:spAutoFit/>
          </a:bodyPr>
          <a:lstStyle/>
          <a:p>
            <a:pPr algn="ctr">
              <a:lnSpc>
                <a:spcPts val="2275"/>
              </a:lnSpc>
            </a:pPr>
            <a:r>
              <a:rPr lang="en-US" sz="2844">
                <a:solidFill>
                  <a:srgbClr val="191919"/>
                </a:solidFill>
                <a:latin typeface="Bernoru"/>
              </a:rPr>
              <a:t>OVERALL ANALYTICS + CAPTION STRATEGY </a:t>
            </a:r>
          </a:p>
        </p:txBody>
      </p:sp>
      <p:sp>
        <p:nvSpPr>
          <p:cNvPr name="TextBox 9" id="9"/>
          <p:cNvSpPr txBox="true"/>
          <p:nvPr/>
        </p:nvSpPr>
        <p:spPr>
          <a:xfrm rot="0">
            <a:off x="8027298" y="4844428"/>
            <a:ext cx="4665845" cy="879474"/>
          </a:xfrm>
          <a:prstGeom prst="rect">
            <a:avLst/>
          </a:prstGeom>
        </p:spPr>
        <p:txBody>
          <a:bodyPr anchor="t" rtlCol="false" tIns="0" lIns="0" bIns="0" rIns="0">
            <a:spAutoFit/>
          </a:bodyPr>
          <a:lstStyle/>
          <a:p>
            <a:pPr algn="ctr">
              <a:lnSpc>
                <a:spcPts val="3500"/>
              </a:lnSpc>
            </a:pPr>
            <a:r>
              <a:rPr lang="en-US" sz="2500">
                <a:solidFill>
                  <a:srgbClr val="000000"/>
                </a:solidFill>
                <a:latin typeface="Droid Serif Bold"/>
              </a:rPr>
              <a:t>“COIL stands for...”</a:t>
            </a:r>
          </a:p>
          <a:p>
            <a:pPr algn="ctr">
              <a:lnSpc>
                <a:spcPts val="3500"/>
              </a:lnSpc>
              <a:spcBef>
                <a:spcPct val="0"/>
              </a:spcBef>
            </a:pPr>
            <a:r>
              <a:rPr lang="en-US" sz="2500">
                <a:solidFill>
                  <a:srgbClr val="000000"/>
                </a:solidFill>
                <a:latin typeface="Droid Serif Bold"/>
              </a:rPr>
              <a:t>#fiu #fiucoil #global #college</a:t>
            </a:r>
          </a:p>
        </p:txBody>
      </p:sp>
      <p:grpSp>
        <p:nvGrpSpPr>
          <p:cNvPr name="Group 10" id="10"/>
          <p:cNvGrpSpPr>
            <a:grpSpLocks noChangeAspect="true"/>
          </p:cNvGrpSpPr>
          <p:nvPr/>
        </p:nvGrpSpPr>
        <p:grpSpPr>
          <a:xfrm rot="0">
            <a:off x="13707722" y="1983494"/>
            <a:ext cx="3780727" cy="7480818"/>
            <a:chOff x="0" y="0"/>
            <a:chExt cx="2620010" cy="5184140"/>
          </a:xfrm>
        </p:grpSpPr>
        <p:sp>
          <p:nvSpPr>
            <p:cNvPr name="Freeform 11" id="11"/>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2" id="12"/>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6"/>
              <a:stretch>
                <a:fillRect l="-10947" t="0" r="-10947" b="0"/>
              </a:stretch>
            </a:blipFill>
          </p:spPr>
        </p:sp>
        <p:sp>
          <p:nvSpPr>
            <p:cNvPr name="Freeform 13" id="13"/>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14" id="14"/>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15" id="15"/>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16" id="16"/>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17" id="17"/>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18" id="18"/>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19" id="19"/>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AE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931676"/>
            <a:ext cx="6341040" cy="6824994"/>
          </a:xfrm>
          <a:custGeom>
            <a:avLst/>
            <a:gdLst/>
            <a:ahLst/>
            <a:cxnLst/>
            <a:rect r="r" b="b" t="t" l="l"/>
            <a:pathLst>
              <a:path h="6824994" w="6341040">
                <a:moveTo>
                  <a:pt x="0" y="0"/>
                </a:moveTo>
                <a:lnTo>
                  <a:pt x="6341040" y="0"/>
                </a:lnTo>
                <a:lnTo>
                  <a:pt x="6341040" y="6824994"/>
                </a:lnTo>
                <a:lnTo>
                  <a:pt x="0" y="68249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655200" y="2718954"/>
            <a:ext cx="4216809"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Droid Serif Bold"/>
              </a:rPr>
              <a:t>Likes =21 </a:t>
            </a:r>
          </a:p>
        </p:txBody>
      </p:sp>
      <p:sp>
        <p:nvSpPr>
          <p:cNvPr name="TextBox 4" id="4"/>
          <p:cNvSpPr txBox="true"/>
          <p:nvPr/>
        </p:nvSpPr>
        <p:spPr>
          <a:xfrm rot="0">
            <a:off x="1570806" y="4870716"/>
            <a:ext cx="6192157" cy="887730"/>
          </a:xfrm>
          <a:prstGeom prst="rect">
            <a:avLst/>
          </a:prstGeom>
        </p:spPr>
        <p:txBody>
          <a:bodyPr anchor="t" rtlCol="false" tIns="0" lIns="0" bIns="0" rIns="0">
            <a:spAutoFit/>
          </a:bodyPr>
          <a:lstStyle/>
          <a:p>
            <a:pPr algn="ctr">
              <a:lnSpc>
                <a:spcPts val="3780"/>
              </a:lnSpc>
            </a:pPr>
            <a:r>
              <a:rPr lang="en-US" sz="2700">
                <a:solidFill>
                  <a:srgbClr val="000000"/>
                </a:solidFill>
                <a:latin typeface="Droid Serif Bold"/>
              </a:rPr>
              <a:t>Accounts reached = 298 </a:t>
            </a:r>
          </a:p>
          <a:p>
            <a:pPr algn="ctr">
              <a:lnSpc>
                <a:spcPts val="3360"/>
              </a:lnSpc>
              <a:spcBef>
                <a:spcPct val="0"/>
              </a:spcBef>
            </a:pPr>
            <a:r>
              <a:rPr lang="en-US" sz="2400">
                <a:solidFill>
                  <a:srgbClr val="000000"/>
                </a:solidFill>
                <a:latin typeface="Droid Serif Bold"/>
              </a:rPr>
              <a:t>114 followers | 184 non-followers</a:t>
            </a:r>
          </a:p>
        </p:txBody>
      </p:sp>
      <p:sp>
        <p:nvSpPr>
          <p:cNvPr name="TextBox 5" id="5"/>
          <p:cNvSpPr txBox="true"/>
          <p:nvPr/>
        </p:nvSpPr>
        <p:spPr>
          <a:xfrm rot="0">
            <a:off x="2655200" y="7376808"/>
            <a:ext cx="4216809"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Droid Serif Bold"/>
              </a:rPr>
              <a:t>459 plays </a:t>
            </a:r>
          </a:p>
        </p:txBody>
      </p:sp>
      <p:sp>
        <p:nvSpPr>
          <p:cNvPr name="TextBox 6" id="6"/>
          <p:cNvSpPr txBox="true"/>
          <p:nvPr/>
        </p:nvSpPr>
        <p:spPr>
          <a:xfrm rot="0">
            <a:off x="1716435" y="942975"/>
            <a:ext cx="14855130" cy="655955"/>
          </a:xfrm>
          <a:prstGeom prst="rect">
            <a:avLst/>
          </a:prstGeom>
        </p:spPr>
        <p:txBody>
          <a:bodyPr anchor="t" rtlCol="false" tIns="0" lIns="0" bIns="0" rIns="0">
            <a:spAutoFit/>
          </a:bodyPr>
          <a:lstStyle/>
          <a:p>
            <a:pPr algn="ctr">
              <a:lnSpc>
                <a:spcPts val="5319"/>
              </a:lnSpc>
              <a:spcBef>
                <a:spcPct val="0"/>
              </a:spcBef>
            </a:pPr>
            <a:r>
              <a:rPr lang="en-US" sz="3799">
                <a:solidFill>
                  <a:srgbClr val="051D40"/>
                </a:solidFill>
                <a:latin typeface="Bernoru"/>
              </a:rPr>
              <a:t>Collaborative Repost POV Video Trend with FIUGLOBAL</a:t>
            </a:r>
          </a:p>
        </p:txBody>
      </p:sp>
      <p:sp>
        <p:nvSpPr>
          <p:cNvPr name="TextBox 7" id="7"/>
          <p:cNvSpPr txBox="true"/>
          <p:nvPr/>
        </p:nvSpPr>
        <p:spPr>
          <a:xfrm rot="0">
            <a:off x="4021320" y="674037"/>
            <a:ext cx="10245361" cy="325453"/>
          </a:xfrm>
          <a:prstGeom prst="rect">
            <a:avLst/>
          </a:prstGeom>
        </p:spPr>
        <p:txBody>
          <a:bodyPr anchor="t" rtlCol="false" tIns="0" lIns="0" bIns="0" rIns="0">
            <a:spAutoFit/>
          </a:bodyPr>
          <a:lstStyle/>
          <a:p>
            <a:pPr algn="ctr">
              <a:lnSpc>
                <a:spcPts val="2275"/>
              </a:lnSpc>
            </a:pPr>
            <a:r>
              <a:rPr lang="en-US" sz="2844">
                <a:solidFill>
                  <a:srgbClr val="191919"/>
                </a:solidFill>
                <a:latin typeface="Bernoru"/>
              </a:rPr>
              <a:t>OVERALL ANALYTICS + CAPTIONS STRATEGY </a:t>
            </a:r>
          </a:p>
        </p:txBody>
      </p:sp>
      <p:grpSp>
        <p:nvGrpSpPr>
          <p:cNvPr name="Group 8" id="8"/>
          <p:cNvGrpSpPr/>
          <p:nvPr/>
        </p:nvGrpSpPr>
        <p:grpSpPr>
          <a:xfrm rot="0">
            <a:off x="7779315" y="2923161"/>
            <a:ext cx="5670570" cy="5670570"/>
            <a:chOff x="0" y="0"/>
            <a:chExt cx="7560760" cy="7560760"/>
          </a:xfrm>
        </p:grpSpPr>
        <p:sp>
          <p:nvSpPr>
            <p:cNvPr name="Freeform 9" id="9"/>
            <p:cNvSpPr/>
            <p:nvPr/>
          </p:nvSpPr>
          <p:spPr>
            <a:xfrm flipH="false" flipV="false" rot="0">
              <a:off x="0" y="0"/>
              <a:ext cx="7560760" cy="7560760"/>
            </a:xfrm>
            <a:custGeom>
              <a:avLst/>
              <a:gdLst/>
              <a:ahLst/>
              <a:cxnLst/>
              <a:rect r="r" b="b" t="t" l="l"/>
              <a:pathLst>
                <a:path h="7560760" w="7560760">
                  <a:moveTo>
                    <a:pt x="0" y="0"/>
                  </a:moveTo>
                  <a:lnTo>
                    <a:pt x="7560760" y="0"/>
                  </a:lnTo>
                  <a:lnTo>
                    <a:pt x="7560760" y="7560760"/>
                  </a:lnTo>
                  <a:lnTo>
                    <a:pt x="0" y="75607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597200" y="388124"/>
              <a:ext cx="6230257" cy="6387205"/>
            </a:xfrm>
            <a:prstGeom prst="rect">
              <a:avLst/>
            </a:prstGeom>
          </p:spPr>
          <p:txBody>
            <a:bodyPr anchor="t" rtlCol="false" tIns="0" lIns="0" bIns="0" rIns="0">
              <a:spAutoFit/>
            </a:bodyPr>
            <a:lstStyle/>
            <a:p>
              <a:pPr>
                <a:lnSpc>
                  <a:spcPts val="2137"/>
                </a:lnSpc>
              </a:pPr>
              <a:r>
                <a:rPr lang="en-US" sz="1526">
                  <a:solidFill>
                    <a:srgbClr val="000000"/>
                  </a:solidFill>
                  <a:latin typeface="Droid Serif Bold"/>
                </a:rPr>
                <a:t>COIL, or Collaborative Online International Learning, is a curriculum that involves peer-to-peer intercultural dialogue and meaningful cross-cultural projects. COIL classes are intentionally designed with icebreakers, collaborative tasks, and reflections that expose students to the world and its diversity without incurring additional costs.</a:t>
              </a:r>
            </a:p>
            <a:p>
              <a:pPr>
                <a:lnSpc>
                  <a:spcPts val="2137"/>
                </a:lnSpc>
              </a:pPr>
              <a:r>
                <a:rPr lang="en-US" sz="1526">
                  <a:solidFill>
                    <a:srgbClr val="000000"/>
                  </a:solidFill>
                  <a:latin typeface="Droid Serif Bold"/>
                </a:rPr>
                <a:t>Some examples of COIL classes include Writing Across Borders, Artistic Expression in a Global Society, and many more. </a:t>
              </a:r>
            </a:p>
            <a:p>
              <a:pPr>
                <a:lnSpc>
                  <a:spcPts val="2137"/>
                </a:lnSpc>
              </a:pPr>
            </a:p>
            <a:p>
              <a:pPr>
                <a:lnSpc>
                  <a:spcPts val="2137"/>
                </a:lnSpc>
              </a:pPr>
              <a:r>
                <a:rPr lang="en-US" sz="1526">
                  <a:solidFill>
                    <a:srgbClr val="000000"/>
                  </a:solidFill>
                  <a:latin typeface="Droid Serif Bold"/>
                  <a:ea typeface="Droid Serif Bold"/>
                </a:rPr>
                <a:t>The deadline to register for summer and fall COIL classes is May 5. Don’t miss out on this global learning experience! 🌎</a:t>
              </a:r>
            </a:p>
            <a:p>
              <a:pPr>
                <a:lnSpc>
                  <a:spcPts val="2137"/>
                </a:lnSpc>
              </a:pPr>
            </a:p>
            <a:p>
              <a:pPr>
                <a:lnSpc>
                  <a:spcPts val="2137"/>
                </a:lnSpc>
                <a:spcBef>
                  <a:spcPct val="0"/>
                </a:spcBef>
              </a:pPr>
              <a:r>
                <a:rPr lang="en-US" sz="1526" u="sng">
                  <a:solidFill>
                    <a:srgbClr val="000000"/>
                  </a:solidFill>
                  <a:latin typeface="Droid Serif Bold"/>
                  <a:hlinkClick r:id="rId6" tooltip="https://www.instagram.com/explore/tags/fiu/"/>
                </a:rPr>
                <a:t>#FIU</a:t>
              </a:r>
              <a:r>
                <a:rPr lang="en-US" sz="1526">
                  <a:solidFill>
                    <a:srgbClr val="000000"/>
                  </a:solidFill>
                  <a:latin typeface="Droid Serif Bold"/>
                </a:rPr>
                <a:t> </a:t>
              </a:r>
              <a:r>
                <a:rPr lang="en-US" sz="1526" u="sng">
                  <a:solidFill>
                    <a:srgbClr val="000000"/>
                  </a:solidFill>
                  <a:latin typeface="Droid Serif Bold"/>
                  <a:hlinkClick r:id="rId7" tooltip="https://www.instagram.com/explore/tags/fiuglobal/"/>
                </a:rPr>
                <a:t>#FIUGlobal</a:t>
              </a:r>
              <a:r>
                <a:rPr lang="en-US" sz="1526">
                  <a:solidFill>
                    <a:srgbClr val="000000"/>
                  </a:solidFill>
                  <a:latin typeface="Droid Serif Bold"/>
                </a:rPr>
                <a:t> </a:t>
              </a:r>
              <a:r>
                <a:rPr lang="en-US" sz="1526" u="sng">
                  <a:solidFill>
                    <a:srgbClr val="000000"/>
                  </a:solidFill>
                  <a:latin typeface="Droid Serif Bold"/>
                  <a:hlinkClick r:id="rId8" tooltip="https://www.instagram.com/explore/tags/coil/"/>
                </a:rPr>
                <a:t>#COIL</a:t>
              </a:r>
              <a:r>
                <a:rPr lang="en-US" sz="1526">
                  <a:solidFill>
                    <a:srgbClr val="000000"/>
                  </a:solidFill>
                  <a:latin typeface="Droid Serif Bold"/>
                </a:rPr>
                <a:t> </a:t>
              </a:r>
              <a:r>
                <a:rPr lang="en-US" sz="1526" u="sng">
                  <a:solidFill>
                    <a:srgbClr val="000000"/>
                  </a:solidFill>
                  <a:latin typeface="Droid Serif Bold"/>
                  <a:hlinkClick r:id="rId9" tooltip="https://www.instagram.com/explore/tags/classregistration/"/>
                </a:rPr>
                <a:t>#classregistration</a:t>
              </a:r>
              <a:r>
                <a:rPr lang="en-US" sz="1526">
                  <a:solidFill>
                    <a:srgbClr val="000000"/>
                  </a:solidFill>
                  <a:latin typeface="Droid Serif Bold"/>
                </a:rPr>
                <a:t> </a:t>
              </a:r>
              <a:r>
                <a:rPr lang="en-US" sz="1526" u="sng">
                  <a:solidFill>
                    <a:srgbClr val="000000"/>
                  </a:solidFill>
                  <a:latin typeface="Droid Serif Bold"/>
                  <a:hlinkClick r:id="rId10" tooltip="https://www.instagram.com/explore/tags/fallsemester/"/>
                </a:rPr>
                <a:t>#fallsemester</a:t>
              </a:r>
            </a:p>
          </p:txBody>
        </p:sp>
      </p:grpSp>
      <p:grpSp>
        <p:nvGrpSpPr>
          <p:cNvPr name="Group 11" id="11"/>
          <p:cNvGrpSpPr>
            <a:grpSpLocks noChangeAspect="true"/>
          </p:cNvGrpSpPr>
          <p:nvPr/>
        </p:nvGrpSpPr>
        <p:grpSpPr>
          <a:xfrm rot="0">
            <a:off x="13822022" y="1983494"/>
            <a:ext cx="3780727" cy="7480818"/>
            <a:chOff x="0" y="0"/>
            <a:chExt cx="2620010" cy="5184140"/>
          </a:xfrm>
        </p:grpSpPr>
        <p:sp>
          <p:nvSpPr>
            <p:cNvPr name="Freeform 12" id="12"/>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3" id="13"/>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11"/>
              <a:stretch>
                <a:fillRect l="-10947" t="0" r="-10947" b="0"/>
              </a:stretch>
            </a:blipFill>
          </p:spPr>
        </p:sp>
        <p:sp>
          <p:nvSpPr>
            <p:cNvPr name="Freeform 14" id="14"/>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15" id="15"/>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16" id="16"/>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17" id="17"/>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18" id="18"/>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19" id="19"/>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20" id="20"/>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0">
            <a:off x="-269023" y="-381518"/>
            <a:ext cx="2672305" cy="2541012"/>
          </a:xfrm>
          <a:custGeom>
            <a:avLst/>
            <a:gdLst/>
            <a:ahLst/>
            <a:cxnLst/>
            <a:rect r="r" b="b" t="t" l="l"/>
            <a:pathLst>
              <a:path h="2541012" w="2672305">
                <a:moveTo>
                  <a:pt x="0" y="0"/>
                </a:moveTo>
                <a:lnTo>
                  <a:pt x="2672306" y="0"/>
                </a:lnTo>
                <a:lnTo>
                  <a:pt x="2672306" y="2541013"/>
                </a:lnTo>
                <a:lnTo>
                  <a:pt x="0" y="25410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15842384" y="8161450"/>
            <a:ext cx="2720490" cy="2586830"/>
          </a:xfrm>
          <a:custGeom>
            <a:avLst/>
            <a:gdLst/>
            <a:ahLst/>
            <a:cxnLst/>
            <a:rect r="r" b="b" t="t" l="l"/>
            <a:pathLst>
              <a:path h="2586830" w="2720490">
                <a:moveTo>
                  <a:pt x="2720490" y="2586830"/>
                </a:moveTo>
                <a:lnTo>
                  <a:pt x="0" y="2586830"/>
                </a:lnTo>
                <a:lnTo>
                  <a:pt x="0" y="0"/>
                </a:lnTo>
                <a:lnTo>
                  <a:pt x="2720490" y="0"/>
                </a:lnTo>
                <a:lnTo>
                  <a:pt x="2720490" y="258683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7310989" y="1517218"/>
            <a:ext cx="3109339" cy="3109339"/>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0" r="0" b="0"/>
              </a:stretch>
            </a:blipFill>
          </p:spPr>
        </p:sp>
      </p:grpSp>
      <p:grpSp>
        <p:nvGrpSpPr>
          <p:cNvPr name="Group 6" id="6"/>
          <p:cNvGrpSpPr/>
          <p:nvPr/>
        </p:nvGrpSpPr>
        <p:grpSpPr>
          <a:xfrm rot="0">
            <a:off x="12218695" y="1517218"/>
            <a:ext cx="3109339" cy="3109339"/>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0" t="-23800" r="0" b="-23800"/>
              </a:stretch>
            </a:blipFill>
          </p:spPr>
        </p:sp>
      </p:grpSp>
      <p:grpSp>
        <p:nvGrpSpPr>
          <p:cNvPr name="Group 8" id="8"/>
          <p:cNvGrpSpPr/>
          <p:nvPr/>
        </p:nvGrpSpPr>
        <p:grpSpPr>
          <a:xfrm rot="0">
            <a:off x="2403283" y="5789008"/>
            <a:ext cx="3109339" cy="3109339"/>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6703" r="0" b="-16703"/>
              </a:stretch>
            </a:blipFill>
          </p:spPr>
        </p:sp>
      </p:grpSp>
      <p:grpSp>
        <p:nvGrpSpPr>
          <p:cNvPr name="Group 10" id="10"/>
          <p:cNvGrpSpPr/>
          <p:nvPr/>
        </p:nvGrpSpPr>
        <p:grpSpPr>
          <a:xfrm rot="0">
            <a:off x="7310989" y="5789008"/>
            <a:ext cx="3109339" cy="3109339"/>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23081" r="0" b="-54433"/>
              </a:stretch>
            </a:blipFill>
          </p:spPr>
        </p:sp>
      </p:grpSp>
      <p:grpSp>
        <p:nvGrpSpPr>
          <p:cNvPr name="Group 12" id="12"/>
          <p:cNvGrpSpPr/>
          <p:nvPr/>
        </p:nvGrpSpPr>
        <p:grpSpPr>
          <a:xfrm rot="0">
            <a:off x="12218695" y="5789008"/>
            <a:ext cx="3109339" cy="3109339"/>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826" t="0" r="-2826" b="-41795"/>
              </a:stretch>
            </a:blipFill>
          </p:spPr>
        </p:sp>
      </p:grpSp>
      <p:grpSp>
        <p:nvGrpSpPr>
          <p:cNvPr name="Group 14" id="14"/>
          <p:cNvGrpSpPr/>
          <p:nvPr/>
        </p:nvGrpSpPr>
        <p:grpSpPr>
          <a:xfrm rot="0">
            <a:off x="2404956" y="1628410"/>
            <a:ext cx="3109339" cy="3109339"/>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0" t="0" r="0" b="0"/>
              </a:stretch>
            </a:blipFill>
          </p:spPr>
        </p:sp>
      </p:grpSp>
      <p:sp>
        <p:nvSpPr>
          <p:cNvPr name="TextBox 16" id="16"/>
          <p:cNvSpPr txBox="true"/>
          <p:nvPr/>
        </p:nvSpPr>
        <p:spPr>
          <a:xfrm rot="0">
            <a:off x="2318794" y="-381000"/>
            <a:ext cx="13650412" cy="1898218"/>
          </a:xfrm>
          <a:prstGeom prst="rect">
            <a:avLst/>
          </a:prstGeom>
        </p:spPr>
        <p:txBody>
          <a:bodyPr anchor="t" rtlCol="false" tIns="0" lIns="0" bIns="0" rIns="0">
            <a:spAutoFit/>
          </a:bodyPr>
          <a:lstStyle/>
          <a:p>
            <a:pPr algn="ctr" marL="0" indent="0" lvl="0">
              <a:lnSpc>
                <a:spcPts val="14023"/>
              </a:lnSpc>
              <a:spcBef>
                <a:spcPct val="0"/>
              </a:spcBef>
            </a:pPr>
            <a:r>
              <a:rPr lang="en-US" sz="10017">
                <a:solidFill>
                  <a:srgbClr val="FFFFFF"/>
                </a:solidFill>
                <a:latin typeface="Bugaki"/>
              </a:rPr>
              <a:t>Meet The Team</a:t>
            </a:r>
          </a:p>
        </p:txBody>
      </p:sp>
      <p:sp>
        <p:nvSpPr>
          <p:cNvPr name="TextBox 17" id="17"/>
          <p:cNvSpPr txBox="true"/>
          <p:nvPr/>
        </p:nvSpPr>
        <p:spPr>
          <a:xfrm rot="0">
            <a:off x="6669817" y="4702295"/>
            <a:ext cx="4391683" cy="529483"/>
          </a:xfrm>
          <a:prstGeom prst="rect">
            <a:avLst/>
          </a:prstGeom>
        </p:spPr>
        <p:txBody>
          <a:bodyPr anchor="t" rtlCol="false" tIns="0" lIns="0" bIns="0" rIns="0">
            <a:spAutoFit/>
          </a:bodyPr>
          <a:lstStyle/>
          <a:p>
            <a:pPr algn="ctr">
              <a:lnSpc>
                <a:spcPts val="4266"/>
              </a:lnSpc>
            </a:pPr>
            <a:r>
              <a:rPr lang="en-US" sz="3047">
                <a:solidFill>
                  <a:srgbClr val="FFFFFF"/>
                </a:solidFill>
                <a:latin typeface="Helvetica Now Bold"/>
              </a:rPr>
              <a:t>Joshua Roc</a:t>
            </a:r>
          </a:p>
        </p:txBody>
      </p:sp>
      <p:sp>
        <p:nvSpPr>
          <p:cNvPr name="TextBox 18" id="18"/>
          <p:cNvSpPr txBox="true"/>
          <p:nvPr/>
        </p:nvSpPr>
        <p:spPr>
          <a:xfrm rot="0">
            <a:off x="11577523" y="4702295"/>
            <a:ext cx="4391683" cy="529444"/>
          </a:xfrm>
          <a:prstGeom prst="rect">
            <a:avLst/>
          </a:prstGeom>
        </p:spPr>
        <p:txBody>
          <a:bodyPr anchor="t" rtlCol="false" tIns="0" lIns="0" bIns="0" rIns="0">
            <a:spAutoFit/>
          </a:bodyPr>
          <a:lstStyle/>
          <a:p>
            <a:pPr algn="ctr">
              <a:lnSpc>
                <a:spcPts val="4266"/>
              </a:lnSpc>
            </a:pPr>
            <a:r>
              <a:rPr lang="en-US" sz="3047">
                <a:solidFill>
                  <a:srgbClr val="FFFFFF"/>
                </a:solidFill>
                <a:latin typeface="Helvetica Now Bold"/>
              </a:rPr>
              <a:t>Juan Angeles</a:t>
            </a:r>
          </a:p>
        </p:txBody>
      </p:sp>
      <p:sp>
        <p:nvSpPr>
          <p:cNvPr name="TextBox 19" id="19"/>
          <p:cNvSpPr txBox="true"/>
          <p:nvPr/>
        </p:nvSpPr>
        <p:spPr>
          <a:xfrm rot="0">
            <a:off x="1762110" y="8974085"/>
            <a:ext cx="4391683" cy="529483"/>
          </a:xfrm>
          <a:prstGeom prst="rect">
            <a:avLst/>
          </a:prstGeom>
        </p:spPr>
        <p:txBody>
          <a:bodyPr anchor="t" rtlCol="false" tIns="0" lIns="0" bIns="0" rIns="0">
            <a:spAutoFit/>
          </a:bodyPr>
          <a:lstStyle/>
          <a:p>
            <a:pPr algn="ctr">
              <a:lnSpc>
                <a:spcPts val="4266"/>
              </a:lnSpc>
            </a:pPr>
            <a:r>
              <a:rPr lang="en-US" sz="3047">
                <a:solidFill>
                  <a:srgbClr val="FFFFFF"/>
                </a:solidFill>
                <a:latin typeface="Helvetica Now Bold"/>
              </a:rPr>
              <a:t>Zac Campos</a:t>
            </a:r>
          </a:p>
        </p:txBody>
      </p:sp>
      <p:sp>
        <p:nvSpPr>
          <p:cNvPr name="TextBox 20" id="20"/>
          <p:cNvSpPr txBox="true"/>
          <p:nvPr/>
        </p:nvSpPr>
        <p:spPr>
          <a:xfrm rot="0">
            <a:off x="6669817" y="8974085"/>
            <a:ext cx="4391683" cy="529483"/>
          </a:xfrm>
          <a:prstGeom prst="rect">
            <a:avLst/>
          </a:prstGeom>
        </p:spPr>
        <p:txBody>
          <a:bodyPr anchor="t" rtlCol="false" tIns="0" lIns="0" bIns="0" rIns="0">
            <a:spAutoFit/>
          </a:bodyPr>
          <a:lstStyle/>
          <a:p>
            <a:pPr algn="ctr">
              <a:lnSpc>
                <a:spcPts val="4266"/>
              </a:lnSpc>
            </a:pPr>
            <a:r>
              <a:rPr lang="en-US" sz="3047">
                <a:solidFill>
                  <a:srgbClr val="FFFFFF"/>
                </a:solidFill>
                <a:latin typeface="Helvetica Now Bold"/>
              </a:rPr>
              <a:t>Anabelle Ramos</a:t>
            </a:r>
          </a:p>
        </p:txBody>
      </p:sp>
      <p:sp>
        <p:nvSpPr>
          <p:cNvPr name="TextBox 21" id="21"/>
          <p:cNvSpPr txBox="true"/>
          <p:nvPr/>
        </p:nvSpPr>
        <p:spPr>
          <a:xfrm rot="0">
            <a:off x="11577523" y="8974085"/>
            <a:ext cx="4391683" cy="529483"/>
          </a:xfrm>
          <a:prstGeom prst="rect">
            <a:avLst/>
          </a:prstGeom>
        </p:spPr>
        <p:txBody>
          <a:bodyPr anchor="t" rtlCol="false" tIns="0" lIns="0" bIns="0" rIns="0">
            <a:spAutoFit/>
          </a:bodyPr>
          <a:lstStyle/>
          <a:p>
            <a:pPr algn="ctr">
              <a:lnSpc>
                <a:spcPts val="4266"/>
              </a:lnSpc>
            </a:pPr>
            <a:r>
              <a:rPr lang="en-US" sz="3047">
                <a:solidFill>
                  <a:srgbClr val="FFFFFF"/>
                </a:solidFill>
                <a:latin typeface="Helvetica Now Bold"/>
              </a:rPr>
              <a:t>Norman Mayorga</a:t>
            </a:r>
          </a:p>
        </p:txBody>
      </p:sp>
      <p:sp>
        <p:nvSpPr>
          <p:cNvPr name="TextBox 22" id="22"/>
          <p:cNvSpPr txBox="true"/>
          <p:nvPr/>
        </p:nvSpPr>
        <p:spPr>
          <a:xfrm rot="0">
            <a:off x="6669817" y="5193678"/>
            <a:ext cx="4391683" cy="341264"/>
          </a:xfrm>
          <a:prstGeom prst="rect">
            <a:avLst/>
          </a:prstGeom>
        </p:spPr>
        <p:txBody>
          <a:bodyPr anchor="t" rtlCol="false" tIns="0" lIns="0" bIns="0" rIns="0">
            <a:spAutoFit/>
          </a:bodyPr>
          <a:lstStyle/>
          <a:p>
            <a:pPr algn="ctr">
              <a:lnSpc>
                <a:spcPts val="2844"/>
              </a:lnSpc>
            </a:pPr>
            <a:r>
              <a:rPr lang="en-US" sz="2031">
                <a:solidFill>
                  <a:srgbClr val="FFFFFF"/>
                </a:solidFill>
                <a:latin typeface="Helvetica Now Bold"/>
              </a:rPr>
              <a:t>Account Executive</a:t>
            </a:r>
          </a:p>
        </p:txBody>
      </p:sp>
      <p:sp>
        <p:nvSpPr>
          <p:cNvPr name="TextBox 23" id="23"/>
          <p:cNvSpPr txBox="true"/>
          <p:nvPr/>
        </p:nvSpPr>
        <p:spPr>
          <a:xfrm rot="0">
            <a:off x="12267685" y="5193678"/>
            <a:ext cx="3012775" cy="341264"/>
          </a:xfrm>
          <a:prstGeom prst="rect">
            <a:avLst/>
          </a:prstGeom>
        </p:spPr>
        <p:txBody>
          <a:bodyPr anchor="t" rtlCol="false" tIns="0" lIns="0" bIns="0" rIns="0">
            <a:spAutoFit/>
          </a:bodyPr>
          <a:lstStyle/>
          <a:p>
            <a:pPr algn="ctr">
              <a:lnSpc>
                <a:spcPts val="2844"/>
              </a:lnSpc>
            </a:pPr>
            <a:r>
              <a:rPr lang="en-US" sz="2031">
                <a:solidFill>
                  <a:srgbClr val="FFFFFF"/>
                </a:solidFill>
                <a:latin typeface="Helvetica Now Bold"/>
              </a:rPr>
              <a:t>Strategist</a:t>
            </a:r>
          </a:p>
        </p:txBody>
      </p:sp>
      <p:sp>
        <p:nvSpPr>
          <p:cNvPr name="TextBox 24" id="24"/>
          <p:cNvSpPr txBox="true"/>
          <p:nvPr/>
        </p:nvSpPr>
        <p:spPr>
          <a:xfrm rot="0">
            <a:off x="1762110" y="9465468"/>
            <a:ext cx="4391683" cy="341264"/>
          </a:xfrm>
          <a:prstGeom prst="rect">
            <a:avLst/>
          </a:prstGeom>
        </p:spPr>
        <p:txBody>
          <a:bodyPr anchor="t" rtlCol="false" tIns="0" lIns="0" bIns="0" rIns="0">
            <a:spAutoFit/>
          </a:bodyPr>
          <a:lstStyle/>
          <a:p>
            <a:pPr algn="ctr">
              <a:lnSpc>
                <a:spcPts val="2844"/>
              </a:lnSpc>
            </a:pPr>
            <a:r>
              <a:rPr lang="en-US" sz="2031">
                <a:solidFill>
                  <a:srgbClr val="FFFFFF"/>
                </a:solidFill>
                <a:latin typeface="Helvetica Now Bold"/>
              </a:rPr>
              <a:t>Social Media Specialist</a:t>
            </a:r>
          </a:p>
        </p:txBody>
      </p:sp>
      <p:sp>
        <p:nvSpPr>
          <p:cNvPr name="TextBox 25" id="25"/>
          <p:cNvSpPr txBox="true"/>
          <p:nvPr/>
        </p:nvSpPr>
        <p:spPr>
          <a:xfrm rot="0">
            <a:off x="6669817" y="9465468"/>
            <a:ext cx="4391683" cy="341264"/>
          </a:xfrm>
          <a:prstGeom prst="rect">
            <a:avLst/>
          </a:prstGeom>
        </p:spPr>
        <p:txBody>
          <a:bodyPr anchor="t" rtlCol="false" tIns="0" lIns="0" bIns="0" rIns="0">
            <a:spAutoFit/>
          </a:bodyPr>
          <a:lstStyle/>
          <a:p>
            <a:pPr algn="ctr">
              <a:lnSpc>
                <a:spcPts val="2844"/>
              </a:lnSpc>
            </a:pPr>
            <a:r>
              <a:rPr lang="en-US" sz="2031">
                <a:solidFill>
                  <a:srgbClr val="FFFFFF"/>
                </a:solidFill>
                <a:latin typeface="Helvetica Now Bold"/>
              </a:rPr>
              <a:t>Digital Specialist</a:t>
            </a:r>
          </a:p>
        </p:txBody>
      </p:sp>
      <p:sp>
        <p:nvSpPr>
          <p:cNvPr name="TextBox 26" id="26"/>
          <p:cNvSpPr txBox="true"/>
          <p:nvPr/>
        </p:nvSpPr>
        <p:spPr>
          <a:xfrm rot="0">
            <a:off x="11577523" y="9464961"/>
            <a:ext cx="4391683" cy="341264"/>
          </a:xfrm>
          <a:prstGeom prst="rect">
            <a:avLst/>
          </a:prstGeom>
        </p:spPr>
        <p:txBody>
          <a:bodyPr anchor="t" rtlCol="false" tIns="0" lIns="0" bIns="0" rIns="0">
            <a:spAutoFit/>
          </a:bodyPr>
          <a:lstStyle/>
          <a:p>
            <a:pPr algn="ctr">
              <a:lnSpc>
                <a:spcPts val="2844"/>
              </a:lnSpc>
            </a:pPr>
            <a:r>
              <a:rPr lang="en-US" sz="2031">
                <a:solidFill>
                  <a:srgbClr val="FFFFFF"/>
                </a:solidFill>
                <a:latin typeface="Helvetica Now Bold"/>
              </a:rPr>
              <a:t>Design Specialist</a:t>
            </a:r>
          </a:p>
        </p:txBody>
      </p:sp>
      <p:sp>
        <p:nvSpPr>
          <p:cNvPr name="TextBox 27" id="27"/>
          <p:cNvSpPr txBox="true"/>
          <p:nvPr/>
        </p:nvSpPr>
        <p:spPr>
          <a:xfrm rot="0">
            <a:off x="1763783" y="4813486"/>
            <a:ext cx="4391683" cy="529483"/>
          </a:xfrm>
          <a:prstGeom prst="rect">
            <a:avLst/>
          </a:prstGeom>
        </p:spPr>
        <p:txBody>
          <a:bodyPr anchor="t" rtlCol="false" tIns="0" lIns="0" bIns="0" rIns="0">
            <a:spAutoFit/>
          </a:bodyPr>
          <a:lstStyle/>
          <a:p>
            <a:pPr algn="ctr">
              <a:lnSpc>
                <a:spcPts val="4266"/>
              </a:lnSpc>
            </a:pPr>
            <a:r>
              <a:rPr lang="en-US" sz="3047">
                <a:solidFill>
                  <a:srgbClr val="FFFFFF"/>
                </a:solidFill>
                <a:latin typeface="Helvetica Now Bold"/>
              </a:rPr>
              <a:t>Estefani Calandriello</a:t>
            </a:r>
          </a:p>
        </p:txBody>
      </p:sp>
      <p:sp>
        <p:nvSpPr>
          <p:cNvPr name="TextBox 28" id="28"/>
          <p:cNvSpPr txBox="true"/>
          <p:nvPr/>
        </p:nvSpPr>
        <p:spPr>
          <a:xfrm rot="0">
            <a:off x="1763783" y="5304870"/>
            <a:ext cx="4391683" cy="341264"/>
          </a:xfrm>
          <a:prstGeom prst="rect">
            <a:avLst/>
          </a:prstGeom>
        </p:spPr>
        <p:txBody>
          <a:bodyPr anchor="t" rtlCol="false" tIns="0" lIns="0" bIns="0" rIns="0">
            <a:spAutoFit/>
          </a:bodyPr>
          <a:lstStyle/>
          <a:p>
            <a:pPr algn="ctr">
              <a:lnSpc>
                <a:spcPts val="2844"/>
              </a:lnSpc>
            </a:pPr>
            <a:r>
              <a:rPr lang="en-US" sz="2031">
                <a:solidFill>
                  <a:srgbClr val="FFFFFF"/>
                </a:solidFill>
                <a:latin typeface="Helvetica Now Bold"/>
              </a:rPr>
              <a:t>Account Supervisor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AE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931676"/>
            <a:ext cx="6341040" cy="6824994"/>
          </a:xfrm>
          <a:custGeom>
            <a:avLst/>
            <a:gdLst/>
            <a:ahLst/>
            <a:cxnLst/>
            <a:rect r="r" b="b" t="t" l="l"/>
            <a:pathLst>
              <a:path h="6824994" w="6341040">
                <a:moveTo>
                  <a:pt x="0" y="0"/>
                </a:moveTo>
                <a:lnTo>
                  <a:pt x="6341040" y="0"/>
                </a:lnTo>
                <a:lnTo>
                  <a:pt x="6341040" y="6824994"/>
                </a:lnTo>
                <a:lnTo>
                  <a:pt x="0" y="68249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698531" y="3086100"/>
            <a:ext cx="5670570" cy="5670570"/>
          </a:xfrm>
          <a:custGeom>
            <a:avLst/>
            <a:gdLst/>
            <a:ahLst/>
            <a:cxnLst/>
            <a:rect r="r" b="b" t="t" l="l"/>
            <a:pathLst>
              <a:path h="5670570" w="5670570">
                <a:moveTo>
                  <a:pt x="0" y="0"/>
                </a:moveTo>
                <a:lnTo>
                  <a:pt x="5670570" y="0"/>
                </a:lnTo>
                <a:lnTo>
                  <a:pt x="5670570" y="5670570"/>
                </a:lnTo>
                <a:lnTo>
                  <a:pt x="0" y="56705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655200" y="2718954"/>
            <a:ext cx="4216809"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Droid Serif Bold"/>
              </a:rPr>
              <a:t>Likes = 17  </a:t>
            </a:r>
          </a:p>
        </p:txBody>
      </p:sp>
      <p:sp>
        <p:nvSpPr>
          <p:cNvPr name="TextBox 5" id="5"/>
          <p:cNvSpPr txBox="true"/>
          <p:nvPr/>
        </p:nvSpPr>
        <p:spPr>
          <a:xfrm rot="0">
            <a:off x="1570806" y="4870716"/>
            <a:ext cx="6192157" cy="887730"/>
          </a:xfrm>
          <a:prstGeom prst="rect">
            <a:avLst/>
          </a:prstGeom>
        </p:spPr>
        <p:txBody>
          <a:bodyPr anchor="t" rtlCol="false" tIns="0" lIns="0" bIns="0" rIns="0">
            <a:spAutoFit/>
          </a:bodyPr>
          <a:lstStyle/>
          <a:p>
            <a:pPr algn="ctr">
              <a:lnSpc>
                <a:spcPts val="3780"/>
              </a:lnSpc>
            </a:pPr>
            <a:r>
              <a:rPr lang="en-US" sz="2700">
                <a:solidFill>
                  <a:srgbClr val="000000"/>
                </a:solidFill>
                <a:latin typeface="Droid Serif Bold"/>
              </a:rPr>
              <a:t>Accounts reached = 124 </a:t>
            </a:r>
          </a:p>
          <a:p>
            <a:pPr algn="ctr">
              <a:lnSpc>
                <a:spcPts val="3360"/>
              </a:lnSpc>
              <a:spcBef>
                <a:spcPct val="0"/>
              </a:spcBef>
            </a:pPr>
            <a:r>
              <a:rPr lang="en-US" sz="2400">
                <a:solidFill>
                  <a:srgbClr val="000000"/>
                </a:solidFill>
                <a:latin typeface="Droid Serif Bold"/>
              </a:rPr>
              <a:t>108 followers | 16 non-followers</a:t>
            </a:r>
          </a:p>
        </p:txBody>
      </p:sp>
      <p:sp>
        <p:nvSpPr>
          <p:cNvPr name="TextBox 6" id="6"/>
          <p:cNvSpPr txBox="true"/>
          <p:nvPr/>
        </p:nvSpPr>
        <p:spPr>
          <a:xfrm rot="0">
            <a:off x="2655200" y="7376808"/>
            <a:ext cx="4216809"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Droid Serif Bold"/>
              </a:rPr>
              <a:t>215 plays </a:t>
            </a:r>
          </a:p>
        </p:txBody>
      </p:sp>
      <p:sp>
        <p:nvSpPr>
          <p:cNvPr name="TextBox 7" id="7"/>
          <p:cNvSpPr txBox="true"/>
          <p:nvPr/>
        </p:nvSpPr>
        <p:spPr>
          <a:xfrm rot="0">
            <a:off x="3749759" y="933450"/>
            <a:ext cx="10787509" cy="771526"/>
          </a:xfrm>
          <a:prstGeom prst="rect">
            <a:avLst/>
          </a:prstGeom>
        </p:spPr>
        <p:txBody>
          <a:bodyPr anchor="t" rtlCol="false" tIns="0" lIns="0" bIns="0" rIns="0">
            <a:spAutoFit/>
          </a:bodyPr>
          <a:lstStyle/>
          <a:p>
            <a:pPr algn="ctr">
              <a:lnSpc>
                <a:spcPts val="6299"/>
              </a:lnSpc>
              <a:spcBef>
                <a:spcPct val="0"/>
              </a:spcBef>
            </a:pPr>
            <a:r>
              <a:rPr lang="en-US" sz="4499">
                <a:solidFill>
                  <a:srgbClr val="000000"/>
                </a:solidFill>
                <a:latin typeface="Bernoru"/>
              </a:rPr>
              <a:t>While At The Museum Avatar Reel</a:t>
            </a:r>
          </a:p>
        </p:txBody>
      </p:sp>
      <p:sp>
        <p:nvSpPr>
          <p:cNvPr name="TextBox 8" id="8"/>
          <p:cNvSpPr txBox="true"/>
          <p:nvPr/>
        </p:nvSpPr>
        <p:spPr>
          <a:xfrm rot="0">
            <a:off x="3918218" y="650611"/>
            <a:ext cx="10450592" cy="340058"/>
          </a:xfrm>
          <a:prstGeom prst="rect">
            <a:avLst/>
          </a:prstGeom>
        </p:spPr>
        <p:txBody>
          <a:bodyPr anchor="t" rtlCol="false" tIns="0" lIns="0" bIns="0" rIns="0">
            <a:spAutoFit/>
          </a:bodyPr>
          <a:lstStyle/>
          <a:p>
            <a:pPr algn="ctr">
              <a:lnSpc>
                <a:spcPts val="2355"/>
              </a:lnSpc>
            </a:pPr>
            <a:r>
              <a:rPr lang="en-US" sz="2944">
                <a:solidFill>
                  <a:srgbClr val="191919"/>
                </a:solidFill>
                <a:latin typeface="Bernoru"/>
              </a:rPr>
              <a:t>OVERALL ANALYTICS + CAPTION STRATEGY </a:t>
            </a:r>
          </a:p>
        </p:txBody>
      </p:sp>
      <p:sp>
        <p:nvSpPr>
          <p:cNvPr name="TextBox 9" id="9"/>
          <p:cNvSpPr txBox="true"/>
          <p:nvPr/>
        </p:nvSpPr>
        <p:spPr>
          <a:xfrm rot="0">
            <a:off x="8001959" y="3319053"/>
            <a:ext cx="4672693" cy="4799928"/>
          </a:xfrm>
          <a:prstGeom prst="rect">
            <a:avLst/>
          </a:prstGeom>
        </p:spPr>
        <p:txBody>
          <a:bodyPr anchor="t" rtlCol="false" tIns="0" lIns="0" bIns="0" rIns="0">
            <a:spAutoFit/>
          </a:bodyPr>
          <a:lstStyle/>
          <a:p>
            <a:pPr>
              <a:lnSpc>
                <a:spcPts val="2137"/>
              </a:lnSpc>
            </a:pPr>
            <a:r>
              <a:rPr lang="en-US" sz="1526">
                <a:solidFill>
                  <a:srgbClr val="000000"/>
                </a:solidFill>
                <a:latin typeface="Droid Serif Bold"/>
              </a:rPr>
              <a:t>Under the guidance of Dr. Maria Marino and Dr. Nadera Alborno, students from FIU and the American University in Dubai (</a:t>
            </a:r>
            <a:r>
              <a:rPr lang="en-US" sz="1526" u="sng">
                <a:solidFill>
                  <a:srgbClr val="000000"/>
                </a:solidFill>
                <a:latin typeface="Droid Serif Bold"/>
                <a:hlinkClick r:id="rId6" tooltip="https://www.instagram.com/audubai/"/>
              </a:rPr>
              <a:t>@audubai</a:t>
            </a:r>
            <a:r>
              <a:rPr lang="en-US" sz="1526">
                <a:solidFill>
                  <a:srgbClr val="000000"/>
                </a:solidFill>
                <a:latin typeface="Droid Serif Bold"/>
              </a:rPr>
              <a:t>) collaborated to create a virtual museum that provides essential resources about disability. The COIL project, “Artistic Expressions of Disability in Education”, aimed to educate people about disability while creating an interactive experience and incorporating the latest trends in technology, like VR.</a:t>
            </a:r>
          </a:p>
          <a:p>
            <a:pPr>
              <a:lnSpc>
                <a:spcPts val="2137"/>
              </a:lnSpc>
            </a:pPr>
          </a:p>
          <a:p>
            <a:pPr>
              <a:lnSpc>
                <a:spcPts val="2137"/>
              </a:lnSpc>
            </a:pPr>
            <a:r>
              <a:rPr lang="en-US" sz="1526">
                <a:solidFill>
                  <a:srgbClr val="000000"/>
                </a:solidFill>
                <a:latin typeface="Droid Serif Bold"/>
                <a:ea typeface="Droid Serif Bold"/>
              </a:rPr>
              <a:t>Click the link in the bio to support this project by creating your own avatar character and becoming more aware of disability resources ✨</a:t>
            </a:r>
          </a:p>
          <a:p>
            <a:pPr>
              <a:lnSpc>
                <a:spcPts val="2137"/>
              </a:lnSpc>
            </a:pPr>
          </a:p>
          <a:p>
            <a:pPr>
              <a:lnSpc>
                <a:spcPts val="2137"/>
              </a:lnSpc>
              <a:spcBef>
                <a:spcPct val="0"/>
              </a:spcBef>
            </a:pPr>
            <a:r>
              <a:rPr lang="en-US" sz="1526" u="sng">
                <a:solidFill>
                  <a:srgbClr val="000000"/>
                </a:solidFill>
                <a:latin typeface="Droid Serif Bold"/>
                <a:hlinkClick r:id="rId7" tooltip="https://www.instagram.com/explore/tags/fiu/"/>
              </a:rPr>
              <a:t>#fiu</a:t>
            </a:r>
            <a:r>
              <a:rPr lang="en-US" sz="1526">
                <a:solidFill>
                  <a:srgbClr val="000000"/>
                </a:solidFill>
                <a:latin typeface="Droid Serif Bold"/>
              </a:rPr>
              <a:t> </a:t>
            </a:r>
            <a:r>
              <a:rPr lang="en-US" sz="1526" u="sng">
                <a:solidFill>
                  <a:srgbClr val="000000"/>
                </a:solidFill>
                <a:latin typeface="Droid Serif Bold"/>
                <a:hlinkClick r:id="rId8" tooltip="https://www.instagram.com/explore/tags/fiucoil/"/>
              </a:rPr>
              <a:t>#fiucoil</a:t>
            </a:r>
            <a:r>
              <a:rPr lang="en-US" sz="1526">
                <a:solidFill>
                  <a:srgbClr val="000000"/>
                </a:solidFill>
                <a:latin typeface="Droid Serif Bold"/>
              </a:rPr>
              <a:t> </a:t>
            </a:r>
            <a:r>
              <a:rPr lang="en-US" sz="1526" u="sng">
                <a:solidFill>
                  <a:srgbClr val="000000"/>
                </a:solidFill>
                <a:latin typeface="Droid Serif Bold"/>
                <a:hlinkClick r:id="rId9" tooltip="https://www.instagram.com/explore/tags/college/"/>
              </a:rPr>
              <a:t>#college</a:t>
            </a:r>
            <a:r>
              <a:rPr lang="en-US" sz="1526">
                <a:solidFill>
                  <a:srgbClr val="000000"/>
                </a:solidFill>
                <a:latin typeface="Droid Serif Bold"/>
              </a:rPr>
              <a:t> </a:t>
            </a:r>
            <a:r>
              <a:rPr lang="en-US" sz="1526" u="sng">
                <a:solidFill>
                  <a:srgbClr val="000000"/>
                </a:solidFill>
                <a:latin typeface="Droid Serif Bold"/>
                <a:hlinkClick r:id="rId10" tooltip="https://www.instagram.com/explore/tags/autism/"/>
              </a:rPr>
              <a:t>#autism</a:t>
            </a:r>
            <a:r>
              <a:rPr lang="en-US" sz="1526">
                <a:solidFill>
                  <a:srgbClr val="000000"/>
                </a:solidFill>
                <a:latin typeface="Droid Serif Bold"/>
              </a:rPr>
              <a:t> </a:t>
            </a:r>
            <a:r>
              <a:rPr lang="en-US" sz="1526" u="sng">
                <a:solidFill>
                  <a:srgbClr val="000000"/>
                </a:solidFill>
                <a:latin typeface="Droid Serif Bold"/>
                <a:hlinkClick r:id="rId11" tooltip="https://www.instagram.com/explore/tags/autismawareness/"/>
              </a:rPr>
              <a:t>#autismawareness</a:t>
            </a:r>
            <a:r>
              <a:rPr lang="en-US" sz="1526" u="sng">
                <a:solidFill>
                  <a:srgbClr val="000000"/>
                </a:solidFill>
                <a:latin typeface="Droid Serif Bold"/>
                <a:hlinkClick r:id="rId12" tooltip="https://www.instagram.com/explore/tags/autismawarenessmonth/"/>
              </a:rPr>
              <a:t>#autismawarenessmonth</a:t>
            </a:r>
            <a:r>
              <a:rPr lang="en-US" sz="1526">
                <a:solidFill>
                  <a:srgbClr val="000000"/>
                </a:solidFill>
                <a:latin typeface="Droid Serif Bold"/>
              </a:rPr>
              <a:t> </a:t>
            </a:r>
            <a:r>
              <a:rPr lang="en-US" sz="1526" u="sng">
                <a:solidFill>
                  <a:srgbClr val="000000"/>
                </a:solidFill>
                <a:latin typeface="Droid Serif Bold"/>
                <a:hlinkClick r:id="rId13" tooltip="https://www.instagram.com/explore/tags/disability/"/>
              </a:rPr>
              <a:t>#disability</a:t>
            </a:r>
            <a:r>
              <a:rPr lang="en-US" sz="1526">
                <a:solidFill>
                  <a:srgbClr val="000000"/>
                </a:solidFill>
                <a:latin typeface="Droid Serif Bold"/>
              </a:rPr>
              <a:t> </a:t>
            </a:r>
            <a:r>
              <a:rPr lang="en-US" sz="1526" u="sng">
                <a:solidFill>
                  <a:srgbClr val="000000"/>
                </a:solidFill>
                <a:latin typeface="Droid Serif Bold"/>
                <a:hlinkClick r:id="rId14" tooltip="https://www.instagram.com/explore/tags/disabilityawareness/"/>
              </a:rPr>
              <a:t>#disabilityawareness</a:t>
            </a:r>
          </a:p>
        </p:txBody>
      </p:sp>
      <p:grpSp>
        <p:nvGrpSpPr>
          <p:cNvPr name="Group 10" id="10"/>
          <p:cNvGrpSpPr>
            <a:grpSpLocks noChangeAspect="true"/>
          </p:cNvGrpSpPr>
          <p:nvPr/>
        </p:nvGrpSpPr>
        <p:grpSpPr>
          <a:xfrm rot="0">
            <a:off x="13822022" y="1983494"/>
            <a:ext cx="3780727" cy="7480818"/>
            <a:chOff x="0" y="0"/>
            <a:chExt cx="2620010" cy="5184140"/>
          </a:xfrm>
        </p:grpSpPr>
        <p:sp>
          <p:nvSpPr>
            <p:cNvPr name="Freeform 11" id="11"/>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2" id="12"/>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15"/>
              <a:stretch>
                <a:fillRect l="-10947" t="0" r="-10947" b="0"/>
              </a:stretch>
            </a:blipFill>
          </p:spPr>
        </p:sp>
        <p:sp>
          <p:nvSpPr>
            <p:cNvPr name="Freeform 13" id="13"/>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14" id="14"/>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15" id="15"/>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16" id="16"/>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17" id="17"/>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18" id="18"/>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19" id="19"/>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7345633" y="2848892"/>
            <a:ext cx="7141916" cy="7141916"/>
          </a:xfrm>
          <a:prstGeom prst="rect">
            <a:avLst/>
          </a:prstGeom>
        </p:spPr>
      </p:pic>
      <p:sp>
        <p:nvSpPr>
          <p:cNvPr name="Freeform 3" id="3"/>
          <p:cNvSpPr/>
          <p:nvPr/>
        </p:nvSpPr>
        <p:spPr>
          <a:xfrm flipH="false" flipV="false" rot="0">
            <a:off x="1065581" y="3714418"/>
            <a:ext cx="2705432" cy="2705432"/>
          </a:xfrm>
          <a:custGeom>
            <a:avLst/>
            <a:gdLst/>
            <a:ahLst/>
            <a:cxnLst/>
            <a:rect r="r" b="b" t="t" l="l"/>
            <a:pathLst>
              <a:path h="2705432" w="2705432">
                <a:moveTo>
                  <a:pt x="0" y="0"/>
                </a:moveTo>
                <a:lnTo>
                  <a:pt x="2705432" y="0"/>
                </a:lnTo>
                <a:lnTo>
                  <a:pt x="2705432" y="2705432"/>
                </a:lnTo>
                <a:lnTo>
                  <a:pt x="0" y="27054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435229" y="1835795"/>
            <a:ext cx="3160837" cy="3231339"/>
          </a:xfrm>
          <a:custGeom>
            <a:avLst/>
            <a:gdLst/>
            <a:ahLst/>
            <a:cxnLst/>
            <a:rect r="r" b="b" t="t" l="l"/>
            <a:pathLst>
              <a:path h="3231339" w="3160837">
                <a:moveTo>
                  <a:pt x="0" y="0"/>
                </a:moveTo>
                <a:lnTo>
                  <a:pt x="3160836" y="0"/>
                </a:lnTo>
                <a:lnTo>
                  <a:pt x="3160836" y="3231339"/>
                </a:lnTo>
                <a:lnTo>
                  <a:pt x="0" y="32313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934492" y="548642"/>
            <a:ext cx="6229800" cy="1729663"/>
          </a:xfrm>
          <a:prstGeom prst="rect">
            <a:avLst/>
          </a:prstGeom>
        </p:spPr>
        <p:txBody>
          <a:bodyPr anchor="t" rtlCol="false" tIns="0" lIns="0" bIns="0" rIns="0">
            <a:spAutoFit/>
          </a:bodyPr>
          <a:lstStyle/>
          <a:p>
            <a:pPr algn="ctr">
              <a:lnSpc>
                <a:spcPts val="6978"/>
              </a:lnSpc>
            </a:pPr>
            <a:r>
              <a:rPr lang="en-US" sz="4984">
                <a:solidFill>
                  <a:srgbClr val="FFFFFF"/>
                </a:solidFill>
                <a:latin typeface="Bernoru"/>
              </a:rPr>
              <a:t>Overall Analytics</a:t>
            </a:r>
          </a:p>
          <a:p>
            <a:pPr algn="ctr">
              <a:lnSpc>
                <a:spcPts val="6978"/>
              </a:lnSpc>
              <a:spcBef>
                <a:spcPct val="0"/>
              </a:spcBef>
            </a:pPr>
            <a:r>
              <a:rPr lang="en-US" sz="4984">
                <a:solidFill>
                  <a:srgbClr val="FFFFFF"/>
                </a:solidFill>
                <a:latin typeface="Bernoru"/>
              </a:rPr>
              <a:t>FEB.20 - NOW</a:t>
            </a:r>
          </a:p>
        </p:txBody>
      </p:sp>
      <p:sp>
        <p:nvSpPr>
          <p:cNvPr name="TextBox 6" id="6"/>
          <p:cNvSpPr txBox="true"/>
          <p:nvPr/>
        </p:nvSpPr>
        <p:spPr>
          <a:xfrm rot="0">
            <a:off x="9005947" y="2139221"/>
            <a:ext cx="3821289" cy="982950"/>
          </a:xfrm>
          <a:prstGeom prst="rect">
            <a:avLst/>
          </a:prstGeom>
        </p:spPr>
        <p:txBody>
          <a:bodyPr anchor="t" rtlCol="false" tIns="0" lIns="0" bIns="0" rIns="0">
            <a:spAutoFit/>
          </a:bodyPr>
          <a:lstStyle/>
          <a:p>
            <a:pPr algn="ctr">
              <a:lnSpc>
                <a:spcPts val="3925"/>
              </a:lnSpc>
            </a:pPr>
            <a:r>
              <a:rPr lang="en-US" sz="2803">
                <a:solidFill>
                  <a:srgbClr val="FFFFFF"/>
                </a:solidFill>
                <a:latin typeface="Bernoru"/>
              </a:rPr>
              <a:t>1,023 </a:t>
            </a:r>
          </a:p>
          <a:p>
            <a:pPr algn="ctr">
              <a:lnSpc>
                <a:spcPts val="3925"/>
              </a:lnSpc>
              <a:spcBef>
                <a:spcPct val="0"/>
              </a:spcBef>
            </a:pPr>
            <a:r>
              <a:rPr lang="en-US" sz="2803">
                <a:solidFill>
                  <a:srgbClr val="FFFFFF"/>
                </a:solidFill>
                <a:latin typeface="Bernoru"/>
              </a:rPr>
              <a:t>Accounts reached</a:t>
            </a:r>
            <a:r>
              <a:rPr lang="en-US" sz="2803">
                <a:solidFill>
                  <a:srgbClr val="FFFFFF"/>
                </a:solidFill>
                <a:latin typeface="Bernoru"/>
              </a:rPr>
              <a:t> </a:t>
            </a:r>
          </a:p>
        </p:txBody>
      </p:sp>
      <p:sp>
        <p:nvSpPr>
          <p:cNvPr name="TextBox 7" id="7"/>
          <p:cNvSpPr txBox="true"/>
          <p:nvPr/>
        </p:nvSpPr>
        <p:spPr>
          <a:xfrm rot="0">
            <a:off x="5913339" y="4098525"/>
            <a:ext cx="2027454" cy="968609"/>
          </a:xfrm>
          <a:prstGeom prst="rect">
            <a:avLst/>
          </a:prstGeom>
        </p:spPr>
        <p:txBody>
          <a:bodyPr anchor="t" rtlCol="false" tIns="0" lIns="0" bIns="0" rIns="0">
            <a:spAutoFit/>
          </a:bodyPr>
          <a:lstStyle/>
          <a:p>
            <a:pPr algn="ctr">
              <a:lnSpc>
                <a:spcPts val="3824"/>
              </a:lnSpc>
            </a:pPr>
            <a:r>
              <a:rPr lang="en-US" sz="2731">
                <a:solidFill>
                  <a:srgbClr val="FFFFFF"/>
                </a:solidFill>
                <a:latin typeface="Bernoru"/>
              </a:rPr>
              <a:t>188 </a:t>
            </a:r>
          </a:p>
          <a:p>
            <a:pPr algn="just">
              <a:lnSpc>
                <a:spcPts val="3824"/>
              </a:lnSpc>
              <a:spcBef>
                <a:spcPct val="0"/>
              </a:spcBef>
            </a:pPr>
            <a:r>
              <a:rPr lang="en-US" sz="2731">
                <a:solidFill>
                  <a:srgbClr val="FFFFFF"/>
                </a:solidFill>
                <a:latin typeface="Bernoru"/>
              </a:rPr>
              <a:t>Followers</a:t>
            </a:r>
            <a:r>
              <a:rPr lang="en-US" sz="2731">
                <a:solidFill>
                  <a:srgbClr val="FFFFFF"/>
                </a:solidFill>
                <a:latin typeface="Bernoru"/>
              </a:rPr>
              <a:t> </a:t>
            </a:r>
          </a:p>
        </p:txBody>
      </p:sp>
      <p:sp>
        <p:nvSpPr>
          <p:cNvPr name="TextBox 8" id="8"/>
          <p:cNvSpPr txBox="true"/>
          <p:nvPr/>
        </p:nvSpPr>
        <p:spPr>
          <a:xfrm rot="0">
            <a:off x="6033268" y="3514290"/>
            <a:ext cx="1544697" cy="453948"/>
          </a:xfrm>
          <a:prstGeom prst="rect">
            <a:avLst/>
          </a:prstGeom>
        </p:spPr>
        <p:txBody>
          <a:bodyPr anchor="t" rtlCol="false" tIns="0" lIns="0" bIns="0" rIns="0">
            <a:spAutoFit/>
          </a:bodyPr>
          <a:lstStyle/>
          <a:p>
            <a:pPr algn="ctr">
              <a:lnSpc>
                <a:spcPts val="3645"/>
              </a:lnSpc>
              <a:spcBef>
                <a:spcPct val="0"/>
              </a:spcBef>
            </a:pPr>
            <a:r>
              <a:rPr lang="en-US" sz="2603">
                <a:solidFill>
                  <a:srgbClr val="00FFFF"/>
                </a:solidFill>
                <a:latin typeface="Bernoru"/>
              </a:rPr>
              <a:t>+6,433%</a:t>
            </a:r>
          </a:p>
        </p:txBody>
      </p:sp>
      <p:sp>
        <p:nvSpPr>
          <p:cNvPr name="TextBox 9" id="9"/>
          <p:cNvSpPr txBox="true"/>
          <p:nvPr/>
        </p:nvSpPr>
        <p:spPr>
          <a:xfrm rot="0">
            <a:off x="13840672" y="7286625"/>
            <a:ext cx="2806280" cy="889040"/>
          </a:xfrm>
          <a:prstGeom prst="rect">
            <a:avLst/>
          </a:prstGeom>
        </p:spPr>
        <p:txBody>
          <a:bodyPr anchor="t" rtlCol="false" tIns="0" lIns="0" bIns="0" rIns="0">
            <a:spAutoFit/>
          </a:bodyPr>
          <a:lstStyle/>
          <a:p>
            <a:pPr algn="ctr">
              <a:lnSpc>
                <a:spcPts val="3527"/>
              </a:lnSpc>
            </a:pPr>
            <a:r>
              <a:rPr lang="en-US" sz="2519">
                <a:solidFill>
                  <a:srgbClr val="FFFFFF"/>
                </a:solidFill>
                <a:latin typeface="Bernoru"/>
              </a:rPr>
              <a:t>835 </a:t>
            </a:r>
          </a:p>
          <a:p>
            <a:pPr algn="ctr">
              <a:lnSpc>
                <a:spcPts val="3527"/>
              </a:lnSpc>
              <a:spcBef>
                <a:spcPct val="0"/>
              </a:spcBef>
            </a:pPr>
            <a:r>
              <a:rPr lang="en-US" sz="2519">
                <a:solidFill>
                  <a:srgbClr val="FFFFFF"/>
                </a:solidFill>
                <a:latin typeface="Bernoru"/>
              </a:rPr>
              <a:t>Non-Followers</a:t>
            </a:r>
            <a:r>
              <a:rPr lang="en-US" sz="2519">
                <a:solidFill>
                  <a:srgbClr val="FFFFFF"/>
                </a:solidFill>
                <a:latin typeface="Bernoru"/>
              </a:rPr>
              <a:t> </a:t>
            </a:r>
          </a:p>
        </p:txBody>
      </p:sp>
      <p:sp>
        <p:nvSpPr>
          <p:cNvPr name="TextBox 10" id="10"/>
          <p:cNvSpPr txBox="true"/>
          <p:nvPr/>
        </p:nvSpPr>
        <p:spPr>
          <a:xfrm rot="0">
            <a:off x="14435229" y="6772275"/>
            <a:ext cx="1617166" cy="533400"/>
          </a:xfrm>
          <a:prstGeom prst="rect">
            <a:avLst/>
          </a:prstGeom>
        </p:spPr>
        <p:txBody>
          <a:bodyPr anchor="t" rtlCol="false" tIns="0" lIns="0" bIns="0" rIns="0">
            <a:spAutoFit/>
          </a:bodyPr>
          <a:lstStyle/>
          <a:p>
            <a:pPr algn="ctr">
              <a:lnSpc>
                <a:spcPts val="4200"/>
              </a:lnSpc>
              <a:spcBef>
                <a:spcPct val="0"/>
              </a:spcBef>
            </a:pPr>
            <a:r>
              <a:rPr lang="en-US" sz="3000">
                <a:solidFill>
                  <a:srgbClr val="00FFFF"/>
                </a:solidFill>
                <a:latin typeface="Bernoru"/>
              </a:rPr>
              <a:t>+2,219%</a:t>
            </a:r>
          </a:p>
        </p:txBody>
      </p:sp>
      <p:sp>
        <p:nvSpPr>
          <p:cNvPr name="TextBox 11" id="11"/>
          <p:cNvSpPr txBox="true"/>
          <p:nvPr/>
        </p:nvSpPr>
        <p:spPr>
          <a:xfrm rot="0">
            <a:off x="474231" y="6772275"/>
            <a:ext cx="4920422" cy="1066800"/>
          </a:xfrm>
          <a:prstGeom prst="rect">
            <a:avLst/>
          </a:prstGeom>
        </p:spPr>
        <p:txBody>
          <a:bodyPr anchor="t" rtlCol="false" tIns="0" lIns="0" bIns="0" rIns="0">
            <a:spAutoFit/>
          </a:bodyPr>
          <a:lstStyle/>
          <a:p>
            <a:pPr>
              <a:lnSpc>
                <a:spcPts val="4200"/>
              </a:lnSpc>
              <a:spcBef>
                <a:spcPct val="0"/>
              </a:spcBef>
            </a:pPr>
            <a:r>
              <a:rPr lang="en-US" sz="3000">
                <a:solidFill>
                  <a:srgbClr val="FFFFFF"/>
                </a:solidFill>
                <a:latin typeface="Bernoru"/>
              </a:rPr>
              <a:t>4, 099 Impressions </a:t>
            </a:r>
            <a:r>
              <a:rPr lang="en-US" sz="3000">
                <a:solidFill>
                  <a:srgbClr val="00FFFF"/>
                </a:solidFill>
                <a:latin typeface="Bernoru"/>
              </a:rPr>
              <a:t>+1,379%</a:t>
            </a:r>
          </a:p>
        </p:txBody>
      </p:sp>
      <p:sp>
        <p:nvSpPr>
          <p:cNvPr name="TextBox 12" id="12"/>
          <p:cNvSpPr txBox="true"/>
          <p:nvPr/>
        </p:nvSpPr>
        <p:spPr>
          <a:xfrm rot="0">
            <a:off x="474231" y="8191500"/>
            <a:ext cx="6331385" cy="533400"/>
          </a:xfrm>
          <a:prstGeom prst="rect">
            <a:avLst/>
          </a:prstGeom>
        </p:spPr>
        <p:txBody>
          <a:bodyPr anchor="t" rtlCol="false" tIns="0" lIns="0" bIns="0" rIns="0">
            <a:spAutoFit/>
          </a:bodyPr>
          <a:lstStyle/>
          <a:p>
            <a:pPr>
              <a:lnSpc>
                <a:spcPts val="4200"/>
              </a:lnSpc>
            </a:pPr>
            <a:r>
              <a:rPr lang="en-US" sz="3000">
                <a:solidFill>
                  <a:srgbClr val="FFFFFF"/>
                </a:solidFill>
                <a:latin typeface="Bernoru"/>
              </a:rPr>
              <a:t>293 Profile Activity</a:t>
            </a:r>
          </a:p>
          <a:p>
            <a:pPr>
              <a:lnSpc>
                <a:spcPts val="4200"/>
              </a:lnSpc>
              <a:spcBef>
                <a:spcPct val="0"/>
              </a:spcBef>
            </a:pPr>
            <a:r>
              <a:rPr lang="en-US" sz="3000">
                <a:solidFill>
                  <a:srgbClr val="00FFFF"/>
                </a:solidFill>
                <a:latin typeface="Bernoru"/>
              </a:rPr>
              <a:t>+324%</a:t>
            </a: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051D40"/>
        </a:solidFill>
      </p:bgPr>
    </p:bg>
    <p:spTree>
      <p:nvGrpSpPr>
        <p:cNvPr id="1" name=""/>
        <p:cNvGrpSpPr/>
        <p:nvPr/>
      </p:nvGrpSpPr>
      <p:grpSpPr>
        <a:xfrm>
          <a:off x="0" y="0"/>
          <a:ext cx="0" cy="0"/>
          <a:chOff x="0" y="0"/>
          <a:chExt cx="0" cy="0"/>
        </a:xfrm>
      </p:grpSpPr>
      <p:sp>
        <p:nvSpPr>
          <p:cNvPr name="TextBox 2" id="2"/>
          <p:cNvSpPr txBox="true"/>
          <p:nvPr/>
        </p:nvSpPr>
        <p:spPr>
          <a:xfrm rot="0">
            <a:off x="5499162" y="1194145"/>
            <a:ext cx="10515044" cy="2232026"/>
          </a:xfrm>
          <a:prstGeom prst="rect">
            <a:avLst/>
          </a:prstGeom>
        </p:spPr>
        <p:txBody>
          <a:bodyPr anchor="t" rtlCol="false" tIns="0" lIns="0" bIns="0" rIns="0">
            <a:spAutoFit/>
          </a:bodyPr>
          <a:lstStyle/>
          <a:p>
            <a:pPr marL="0" indent="0" lvl="0">
              <a:lnSpc>
                <a:spcPts val="8000"/>
              </a:lnSpc>
            </a:pPr>
            <a:r>
              <a:rPr lang="en-US" sz="8000">
                <a:solidFill>
                  <a:srgbClr val="FFFFFF"/>
                </a:solidFill>
                <a:latin typeface="Bugaki"/>
              </a:rPr>
              <a:t>BOLD Recommendations</a:t>
            </a:r>
          </a:p>
        </p:txBody>
      </p:sp>
      <p:sp>
        <p:nvSpPr>
          <p:cNvPr name="TextBox 3" id="3"/>
          <p:cNvSpPr txBox="true"/>
          <p:nvPr/>
        </p:nvSpPr>
        <p:spPr>
          <a:xfrm rot="0">
            <a:off x="4947475" y="3686232"/>
            <a:ext cx="11308888" cy="6264197"/>
          </a:xfrm>
          <a:prstGeom prst="rect">
            <a:avLst/>
          </a:prstGeom>
        </p:spPr>
        <p:txBody>
          <a:bodyPr anchor="t" rtlCol="false" tIns="0" lIns="0" bIns="0" rIns="0">
            <a:spAutoFit/>
          </a:bodyPr>
          <a:lstStyle/>
          <a:p>
            <a:pPr marL="761606" indent="-380803" lvl="1">
              <a:lnSpc>
                <a:spcPts val="4938"/>
              </a:lnSpc>
              <a:buFont typeface="Arial"/>
              <a:buChar char="•"/>
            </a:pPr>
            <a:r>
              <a:rPr lang="en-US" sz="3527">
                <a:solidFill>
                  <a:srgbClr val="FFD230"/>
                </a:solidFill>
                <a:latin typeface="Tufuli Arabic"/>
              </a:rPr>
              <a:t>Improving the website</a:t>
            </a:r>
          </a:p>
          <a:p>
            <a:pPr marL="761606" indent="-380803" lvl="1">
              <a:lnSpc>
                <a:spcPts val="4938"/>
              </a:lnSpc>
              <a:buFont typeface="Arial"/>
              <a:buChar char="•"/>
            </a:pPr>
            <a:r>
              <a:rPr lang="en-US" sz="3527">
                <a:solidFill>
                  <a:srgbClr val="FFD230"/>
                </a:solidFill>
                <a:latin typeface="Tufuli Arabic"/>
              </a:rPr>
              <a:t>Exploring alternative logos/merch</a:t>
            </a:r>
          </a:p>
          <a:p>
            <a:pPr marL="761606" indent="-380803" lvl="1">
              <a:lnSpc>
                <a:spcPts val="4938"/>
              </a:lnSpc>
              <a:buFont typeface="Arial"/>
              <a:buChar char="•"/>
            </a:pPr>
            <a:r>
              <a:rPr lang="en-US" sz="3527">
                <a:solidFill>
                  <a:srgbClr val="FFD230"/>
                </a:solidFill>
                <a:latin typeface="Tufuli Arabic"/>
              </a:rPr>
              <a:t>Having more content targeted to students on LinkedIn</a:t>
            </a:r>
          </a:p>
          <a:p>
            <a:pPr marL="761606" indent="-380803" lvl="1">
              <a:lnSpc>
                <a:spcPts val="4938"/>
              </a:lnSpc>
              <a:buFont typeface="Arial"/>
              <a:buChar char="•"/>
            </a:pPr>
            <a:r>
              <a:rPr lang="en-US" sz="3527">
                <a:solidFill>
                  <a:srgbClr val="FFD230"/>
                </a:solidFill>
                <a:latin typeface="Tufuli Arabic"/>
              </a:rPr>
              <a:t>Creating interactive content posts with poll features, asking students for what they want to see from COIL </a:t>
            </a:r>
          </a:p>
          <a:p>
            <a:pPr marL="761606" indent="-380803" lvl="1">
              <a:lnSpc>
                <a:spcPts val="4938"/>
              </a:lnSpc>
              <a:buFont typeface="Arial"/>
              <a:buChar char="•"/>
            </a:pPr>
            <a:r>
              <a:rPr lang="en-US" sz="3527">
                <a:solidFill>
                  <a:srgbClr val="FFD230"/>
                </a:solidFill>
                <a:latin typeface="Tufuli Arabic"/>
              </a:rPr>
              <a:t>Collaboration posts with sister FIU pages</a:t>
            </a:r>
          </a:p>
          <a:p>
            <a:pPr marL="761606" indent="-380803" lvl="1">
              <a:lnSpc>
                <a:spcPts val="4938"/>
              </a:lnSpc>
              <a:buFont typeface="Arial"/>
              <a:buChar char="•"/>
            </a:pPr>
            <a:r>
              <a:rPr lang="en-US" sz="3527">
                <a:solidFill>
                  <a:srgbClr val="FFD230"/>
                </a:solidFill>
                <a:latin typeface="Tufuli Arabic"/>
              </a:rPr>
              <a:t>Creating an archive of COIL projects</a:t>
            </a:r>
          </a:p>
          <a:p>
            <a:pPr marL="761606" indent="-380803" lvl="1">
              <a:lnSpc>
                <a:spcPts val="4938"/>
              </a:lnSpc>
              <a:buFont typeface="Arial"/>
              <a:buChar char="•"/>
            </a:pPr>
            <a:r>
              <a:rPr lang="en-US" sz="3527">
                <a:solidFill>
                  <a:srgbClr val="FFD230"/>
                </a:solidFill>
                <a:latin typeface="Tufuli Arabic"/>
              </a:rPr>
              <a:t>Promote events more on social media </a:t>
            </a:r>
          </a:p>
        </p:txBody>
      </p:sp>
      <p:grpSp>
        <p:nvGrpSpPr>
          <p:cNvPr name="Group 4" id="4"/>
          <p:cNvGrpSpPr/>
          <p:nvPr/>
        </p:nvGrpSpPr>
        <p:grpSpPr>
          <a:xfrm rot="0">
            <a:off x="-1443292" y="563984"/>
            <a:ext cx="4943983" cy="9159033"/>
            <a:chOff x="0" y="0"/>
            <a:chExt cx="1302119" cy="2412256"/>
          </a:xfrm>
        </p:grpSpPr>
        <p:sp>
          <p:nvSpPr>
            <p:cNvPr name="Freeform 5" id="5"/>
            <p:cNvSpPr/>
            <p:nvPr/>
          </p:nvSpPr>
          <p:spPr>
            <a:xfrm flipH="false" flipV="false" rot="0">
              <a:off x="0" y="0"/>
              <a:ext cx="1302119" cy="2412255"/>
            </a:xfrm>
            <a:custGeom>
              <a:avLst/>
              <a:gdLst/>
              <a:ahLst/>
              <a:cxnLst/>
              <a:rect r="r" b="b" t="t" l="l"/>
              <a:pathLst>
                <a:path h="2412255" w="1302119">
                  <a:moveTo>
                    <a:pt x="79862" y="0"/>
                  </a:moveTo>
                  <a:lnTo>
                    <a:pt x="1222257" y="0"/>
                  </a:lnTo>
                  <a:cubicBezTo>
                    <a:pt x="1243438" y="0"/>
                    <a:pt x="1263751" y="8414"/>
                    <a:pt x="1278728" y="23391"/>
                  </a:cubicBezTo>
                  <a:cubicBezTo>
                    <a:pt x="1293705" y="38368"/>
                    <a:pt x="1302119" y="58682"/>
                    <a:pt x="1302119" y="79862"/>
                  </a:cubicBezTo>
                  <a:lnTo>
                    <a:pt x="1302119" y="2332393"/>
                  </a:lnTo>
                  <a:cubicBezTo>
                    <a:pt x="1302119" y="2353574"/>
                    <a:pt x="1293705" y="2373887"/>
                    <a:pt x="1278728" y="2388864"/>
                  </a:cubicBezTo>
                  <a:cubicBezTo>
                    <a:pt x="1263751" y="2403841"/>
                    <a:pt x="1243438" y="2412255"/>
                    <a:pt x="1222257" y="2412255"/>
                  </a:cubicBezTo>
                  <a:lnTo>
                    <a:pt x="79862" y="2412255"/>
                  </a:lnTo>
                  <a:cubicBezTo>
                    <a:pt x="58682" y="2412255"/>
                    <a:pt x="38368" y="2403841"/>
                    <a:pt x="23391" y="2388864"/>
                  </a:cubicBezTo>
                  <a:cubicBezTo>
                    <a:pt x="8414" y="2373887"/>
                    <a:pt x="0" y="2353574"/>
                    <a:pt x="0" y="2332393"/>
                  </a:cubicBezTo>
                  <a:lnTo>
                    <a:pt x="0" y="79862"/>
                  </a:lnTo>
                  <a:cubicBezTo>
                    <a:pt x="0" y="58682"/>
                    <a:pt x="8414" y="38368"/>
                    <a:pt x="23391" y="23391"/>
                  </a:cubicBezTo>
                  <a:cubicBezTo>
                    <a:pt x="38368" y="8414"/>
                    <a:pt x="58682" y="0"/>
                    <a:pt x="79862" y="0"/>
                  </a:cubicBezTo>
                  <a:close/>
                </a:path>
              </a:pathLst>
            </a:custGeom>
            <a:solidFill>
              <a:srgbClr val="FFD230"/>
            </a:solidFill>
          </p:spPr>
        </p:sp>
        <p:sp>
          <p:nvSpPr>
            <p:cNvPr name="TextBox 6" id="6"/>
            <p:cNvSpPr txBox="true"/>
            <p:nvPr/>
          </p:nvSpPr>
          <p:spPr>
            <a:xfrm>
              <a:off x="0" y="-38100"/>
              <a:ext cx="1302119" cy="2450356"/>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0">
            <a:off x="1184309" y="1359418"/>
            <a:ext cx="8227466" cy="7568163"/>
          </a:xfrm>
          <a:custGeom>
            <a:avLst/>
            <a:gdLst/>
            <a:ahLst/>
            <a:cxnLst/>
            <a:rect r="r" b="b" t="t" l="l"/>
            <a:pathLst>
              <a:path h="7568163" w="8227466">
                <a:moveTo>
                  <a:pt x="0" y="0"/>
                </a:moveTo>
                <a:lnTo>
                  <a:pt x="8227466" y="0"/>
                </a:lnTo>
                <a:lnTo>
                  <a:pt x="8227466" y="7568164"/>
                </a:lnTo>
                <a:lnTo>
                  <a:pt x="0" y="7568164"/>
                </a:lnTo>
                <a:lnTo>
                  <a:pt x="0" y="0"/>
                </a:lnTo>
                <a:close/>
              </a:path>
            </a:pathLst>
          </a:custGeom>
          <a:blipFill>
            <a:blip r:embed="rId2"/>
            <a:stretch>
              <a:fillRect l="0" t="0" r="0" b="0"/>
            </a:stretch>
          </a:blipFill>
        </p:spPr>
      </p:sp>
      <p:sp>
        <p:nvSpPr>
          <p:cNvPr name="Freeform 3" id="3"/>
          <p:cNvSpPr/>
          <p:nvPr/>
        </p:nvSpPr>
        <p:spPr>
          <a:xfrm flipH="false" flipV="false" rot="0">
            <a:off x="9958392" y="1600975"/>
            <a:ext cx="7085050" cy="7085050"/>
          </a:xfrm>
          <a:custGeom>
            <a:avLst/>
            <a:gdLst/>
            <a:ahLst/>
            <a:cxnLst/>
            <a:rect r="r" b="b" t="t" l="l"/>
            <a:pathLst>
              <a:path h="7085050" w="7085050">
                <a:moveTo>
                  <a:pt x="0" y="0"/>
                </a:moveTo>
                <a:lnTo>
                  <a:pt x="7085050" y="0"/>
                </a:lnTo>
                <a:lnTo>
                  <a:pt x="7085050" y="7085050"/>
                </a:lnTo>
                <a:lnTo>
                  <a:pt x="0" y="7085050"/>
                </a:lnTo>
                <a:lnTo>
                  <a:pt x="0" y="0"/>
                </a:lnTo>
                <a:close/>
              </a:path>
            </a:pathLst>
          </a:custGeom>
          <a:blipFill>
            <a:blip r:embed="rId3"/>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true" rot="0">
            <a:off x="14800054" y="1137654"/>
            <a:ext cx="2459246" cy="469492"/>
          </a:xfrm>
          <a:custGeom>
            <a:avLst/>
            <a:gdLst/>
            <a:ahLst/>
            <a:cxnLst/>
            <a:rect r="r" b="b" t="t" l="l"/>
            <a:pathLst>
              <a:path h="469492" w="2459246">
                <a:moveTo>
                  <a:pt x="0" y="469492"/>
                </a:moveTo>
                <a:lnTo>
                  <a:pt x="2459246" y="469492"/>
                </a:lnTo>
                <a:lnTo>
                  <a:pt x="2459246" y="0"/>
                </a:lnTo>
                <a:lnTo>
                  <a:pt x="0" y="0"/>
                </a:lnTo>
                <a:lnTo>
                  <a:pt x="0" y="46949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10800000">
            <a:off x="1028700" y="8788808"/>
            <a:ext cx="2459246" cy="469492"/>
          </a:xfrm>
          <a:custGeom>
            <a:avLst/>
            <a:gdLst/>
            <a:ahLst/>
            <a:cxnLst/>
            <a:rect r="r" b="b" t="t" l="l"/>
            <a:pathLst>
              <a:path h="469492" w="2459246">
                <a:moveTo>
                  <a:pt x="0" y="469492"/>
                </a:moveTo>
                <a:lnTo>
                  <a:pt x="2459246" y="469492"/>
                </a:lnTo>
                <a:lnTo>
                  <a:pt x="2459246" y="0"/>
                </a:lnTo>
                <a:lnTo>
                  <a:pt x="0" y="0"/>
                </a:lnTo>
                <a:lnTo>
                  <a:pt x="0" y="469492"/>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4765709" y="1607146"/>
            <a:ext cx="8756582" cy="10777332"/>
            <a:chOff x="0" y="0"/>
            <a:chExt cx="660400" cy="812800"/>
          </a:xfrm>
        </p:grpSpPr>
        <p:sp>
          <p:nvSpPr>
            <p:cNvPr name="Freeform 5" id="5"/>
            <p:cNvSpPr/>
            <p:nvPr/>
          </p:nvSpPr>
          <p:spPr>
            <a:xfrm flipH="false" flipV="false" rot="0">
              <a:off x="0" y="0"/>
              <a:ext cx="660400" cy="812800"/>
            </a:xfrm>
            <a:custGeom>
              <a:avLst/>
              <a:gdLst/>
              <a:ahLst/>
              <a:cxnLst/>
              <a:rect r="r" b="b" t="t" l="l"/>
              <a:pathLst>
                <a:path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FFD230"/>
            </a:solidFill>
          </p:spPr>
        </p:sp>
        <p:sp>
          <p:nvSpPr>
            <p:cNvPr name="TextBox 6" id="6"/>
            <p:cNvSpPr txBox="true"/>
            <p:nvPr/>
          </p:nvSpPr>
          <p:spPr>
            <a:xfrm>
              <a:off x="0" y="88900"/>
              <a:ext cx="660400" cy="7239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5226037" y="5273664"/>
            <a:ext cx="7835926" cy="1609724"/>
          </a:xfrm>
          <a:prstGeom prst="rect">
            <a:avLst/>
          </a:prstGeom>
        </p:spPr>
        <p:txBody>
          <a:bodyPr anchor="t" rtlCol="false" tIns="0" lIns="0" bIns="0" rIns="0">
            <a:spAutoFit/>
          </a:bodyPr>
          <a:lstStyle/>
          <a:p>
            <a:pPr algn="ctr" marL="0" indent="0" lvl="0">
              <a:lnSpc>
                <a:spcPts val="12000"/>
              </a:lnSpc>
            </a:pPr>
            <a:r>
              <a:rPr lang="en-US" sz="8000">
                <a:solidFill>
                  <a:srgbClr val="051D40"/>
                </a:solidFill>
                <a:latin typeface="Bugaki"/>
              </a:rPr>
              <a:t>Thank You!</a:t>
            </a:r>
          </a:p>
        </p:txBody>
      </p:sp>
      <p:sp>
        <p:nvSpPr>
          <p:cNvPr name="Freeform 8" id="8"/>
          <p:cNvSpPr/>
          <p:nvPr/>
        </p:nvSpPr>
        <p:spPr>
          <a:xfrm flipH="false" flipV="false" rot="0">
            <a:off x="-269023" y="-381518"/>
            <a:ext cx="2613275" cy="2484882"/>
          </a:xfrm>
          <a:custGeom>
            <a:avLst/>
            <a:gdLst/>
            <a:ahLst/>
            <a:cxnLst/>
            <a:rect r="r" b="b" t="t" l="l"/>
            <a:pathLst>
              <a:path h="2484882" w="2613275">
                <a:moveTo>
                  <a:pt x="0" y="0"/>
                </a:moveTo>
                <a:lnTo>
                  <a:pt x="2613275" y="0"/>
                </a:lnTo>
                <a:lnTo>
                  <a:pt x="2613275" y="2484882"/>
                </a:lnTo>
                <a:lnTo>
                  <a:pt x="0" y="24848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true" flipV="true" rot="0">
            <a:off x="15952663" y="8015859"/>
            <a:ext cx="2613275" cy="2484882"/>
          </a:xfrm>
          <a:custGeom>
            <a:avLst/>
            <a:gdLst/>
            <a:ahLst/>
            <a:cxnLst/>
            <a:rect r="r" b="b" t="t" l="l"/>
            <a:pathLst>
              <a:path h="2484882" w="2613275">
                <a:moveTo>
                  <a:pt x="2613274" y="2484882"/>
                </a:moveTo>
                <a:lnTo>
                  <a:pt x="0" y="2484882"/>
                </a:lnTo>
                <a:lnTo>
                  <a:pt x="0" y="0"/>
                </a:lnTo>
                <a:lnTo>
                  <a:pt x="2613274" y="0"/>
                </a:lnTo>
                <a:lnTo>
                  <a:pt x="2613274" y="2484882"/>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p:cSld>
    <p:bg>
      <p:bgPr>
        <a:solidFill>
          <a:srgbClr val="051D40"/>
        </a:solidFill>
      </p:bgPr>
    </p:bg>
    <p:spTree>
      <p:nvGrpSpPr>
        <p:cNvPr id="1" name=""/>
        <p:cNvGrpSpPr/>
        <p:nvPr/>
      </p:nvGrpSpPr>
      <p:grpSpPr>
        <a:xfrm>
          <a:off x="0" y="0"/>
          <a:ext cx="0" cy="0"/>
          <a:chOff x="0" y="0"/>
          <a:chExt cx="0" cy="0"/>
        </a:xfrm>
      </p:grpSpPr>
      <p:grpSp>
        <p:nvGrpSpPr>
          <p:cNvPr name="Group 2" id="2"/>
          <p:cNvGrpSpPr/>
          <p:nvPr/>
        </p:nvGrpSpPr>
        <p:grpSpPr>
          <a:xfrm rot="0">
            <a:off x="14787308" y="563984"/>
            <a:ext cx="4943983" cy="9159033"/>
            <a:chOff x="0" y="0"/>
            <a:chExt cx="1302119" cy="2412256"/>
          </a:xfrm>
        </p:grpSpPr>
        <p:sp>
          <p:nvSpPr>
            <p:cNvPr name="Freeform 3" id="3"/>
            <p:cNvSpPr/>
            <p:nvPr/>
          </p:nvSpPr>
          <p:spPr>
            <a:xfrm flipH="false" flipV="false" rot="0">
              <a:off x="0" y="0"/>
              <a:ext cx="1302119" cy="2412255"/>
            </a:xfrm>
            <a:custGeom>
              <a:avLst/>
              <a:gdLst/>
              <a:ahLst/>
              <a:cxnLst/>
              <a:rect r="r" b="b" t="t" l="l"/>
              <a:pathLst>
                <a:path h="2412255" w="1302119">
                  <a:moveTo>
                    <a:pt x="79862" y="0"/>
                  </a:moveTo>
                  <a:lnTo>
                    <a:pt x="1222257" y="0"/>
                  </a:lnTo>
                  <a:cubicBezTo>
                    <a:pt x="1243438" y="0"/>
                    <a:pt x="1263751" y="8414"/>
                    <a:pt x="1278728" y="23391"/>
                  </a:cubicBezTo>
                  <a:cubicBezTo>
                    <a:pt x="1293705" y="38368"/>
                    <a:pt x="1302119" y="58682"/>
                    <a:pt x="1302119" y="79862"/>
                  </a:cubicBezTo>
                  <a:lnTo>
                    <a:pt x="1302119" y="2332393"/>
                  </a:lnTo>
                  <a:cubicBezTo>
                    <a:pt x="1302119" y="2353574"/>
                    <a:pt x="1293705" y="2373887"/>
                    <a:pt x="1278728" y="2388864"/>
                  </a:cubicBezTo>
                  <a:cubicBezTo>
                    <a:pt x="1263751" y="2403841"/>
                    <a:pt x="1243438" y="2412255"/>
                    <a:pt x="1222257" y="2412255"/>
                  </a:cubicBezTo>
                  <a:lnTo>
                    <a:pt x="79862" y="2412255"/>
                  </a:lnTo>
                  <a:cubicBezTo>
                    <a:pt x="58682" y="2412255"/>
                    <a:pt x="38368" y="2403841"/>
                    <a:pt x="23391" y="2388864"/>
                  </a:cubicBezTo>
                  <a:cubicBezTo>
                    <a:pt x="8414" y="2373887"/>
                    <a:pt x="0" y="2353574"/>
                    <a:pt x="0" y="2332393"/>
                  </a:cubicBezTo>
                  <a:lnTo>
                    <a:pt x="0" y="79862"/>
                  </a:lnTo>
                  <a:cubicBezTo>
                    <a:pt x="0" y="58682"/>
                    <a:pt x="8414" y="38368"/>
                    <a:pt x="23391" y="23391"/>
                  </a:cubicBezTo>
                  <a:cubicBezTo>
                    <a:pt x="38368" y="8414"/>
                    <a:pt x="58682" y="0"/>
                    <a:pt x="79862" y="0"/>
                  </a:cubicBezTo>
                  <a:close/>
                </a:path>
              </a:pathLst>
            </a:custGeom>
            <a:solidFill>
              <a:srgbClr val="FFD230"/>
            </a:solidFill>
          </p:spPr>
        </p:sp>
        <p:sp>
          <p:nvSpPr>
            <p:cNvPr name="TextBox 4" id="4"/>
            <p:cNvSpPr txBox="true"/>
            <p:nvPr/>
          </p:nvSpPr>
          <p:spPr>
            <a:xfrm>
              <a:off x="0" y="-38100"/>
              <a:ext cx="1302119" cy="2450356"/>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3075709" y="1718020"/>
            <a:ext cx="9762620" cy="1530349"/>
          </a:xfrm>
          <a:prstGeom prst="rect">
            <a:avLst/>
          </a:prstGeom>
        </p:spPr>
        <p:txBody>
          <a:bodyPr anchor="t" rtlCol="false" tIns="0" lIns="0" bIns="0" rIns="0">
            <a:spAutoFit/>
          </a:bodyPr>
          <a:lstStyle/>
          <a:p>
            <a:pPr marL="0" indent="0" lvl="0">
              <a:lnSpc>
                <a:spcPts val="11200"/>
              </a:lnSpc>
              <a:spcBef>
                <a:spcPct val="0"/>
              </a:spcBef>
            </a:pPr>
            <a:r>
              <a:rPr lang="en-US" sz="8000">
                <a:solidFill>
                  <a:srgbClr val="FFFFFF"/>
                </a:solidFill>
                <a:latin typeface="Bugaki"/>
              </a:rPr>
              <a:t>List of Contents</a:t>
            </a:r>
          </a:p>
        </p:txBody>
      </p:sp>
      <p:sp>
        <p:nvSpPr>
          <p:cNvPr name="TextBox 6" id="6"/>
          <p:cNvSpPr txBox="true"/>
          <p:nvPr/>
        </p:nvSpPr>
        <p:spPr>
          <a:xfrm rot="0">
            <a:off x="3075709" y="3492154"/>
            <a:ext cx="8225916" cy="5553076"/>
          </a:xfrm>
          <a:prstGeom prst="rect">
            <a:avLst/>
          </a:prstGeom>
        </p:spPr>
        <p:txBody>
          <a:bodyPr anchor="t" rtlCol="false" tIns="0" lIns="0" bIns="0" rIns="0">
            <a:spAutoFit/>
          </a:bodyPr>
          <a:lstStyle/>
          <a:p>
            <a:pPr marL="971542" indent="-485771" lvl="1">
              <a:lnSpc>
                <a:spcPts val="6299"/>
              </a:lnSpc>
              <a:buFont typeface="Arial"/>
              <a:buChar char="•"/>
            </a:pPr>
            <a:r>
              <a:rPr lang="en-US" sz="4499">
                <a:solidFill>
                  <a:srgbClr val="FFFFFF"/>
                </a:solidFill>
                <a:latin typeface="Tufuli Arabic"/>
              </a:rPr>
              <a:t>Goals/Objectives</a:t>
            </a:r>
          </a:p>
          <a:p>
            <a:pPr marL="971542" indent="-485771" lvl="1">
              <a:lnSpc>
                <a:spcPts val="6299"/>
              </a:lnSpc>
              <a:buFont typeface="Arial"/>
              <a:buChar char="•"/>
            </a:pPr>
            <a:r>
              <a:rPr lang="en-US" sz="4499">
                <a:solidFill>
                  <a:srgbClr val="FFFFFF"/>
                </a:solidFill>
                <a:latin typeface="Tufuli Arabic"/>
              </a:rPr>
              <a:t>Target Audience</a:t>
            </a:r>
          </a:p>
          <a:p>
            <a:pPr marL="971542" indent="-485771" lvl="1">
              <a:lnSpc>
                <a:spcPts val="6299"/>
              </a:lnSpc>
              <a:buFont typeface="Arial"/>
              <a:buChar char="•"/>
            </a:pPr>
            <a:r>
              <a:rPr lang="en-US" sz="4499">
                <a:solidFill>
                  <a:srgbClr val="FFFFFF"/>
                </a:solidFill>
                <a:latin typeface="Tufuli Arabic"/>
              </a:rPr>
              <a:t>SWOT Analysis</a:t>
            </a:r>
          </a:p>
          <a:p>
            <a:pPr marL="971542" indent="-485771" lvl="1">
              <a:lnSpc>
                <a:spcPts val="6299"/>
              </a:lnSpc>
              <a:buFont typeface="Arial"/>
              <a:buChar char="•"/>
            </a:pPr>
            <a:r>
              <a:rPr lang="en-US" sz="4499">
                <a:solidFill>
                  <a:srgbClr val="FFFFFF"/>
                </a:solidFill>
                <a:latin typeface="Tufuli Arabic"/>
              </a:rPr>
              <a:t>Social Media Strategy</a:t>
            </a:r>
          </a:p>
          <a:p>
            <a:pPr marL="971542" indent="-485771" lvl="1">
              <a:lnSpc>
                <a:spcPts val="6299"/>
              </a:lnSpc>
              <a:buFont typeface="Arial"/>
              <a:buChar char="•"/>
            </a:pPr>
            <a:r>
              <a:rPr lang="en-US" sz="4499">
                <a:solidFill>
                  <a:srgbClr val="FFFFFF"/>
                </a:solidFill>
                <a:latin typeface="Tufuli Arabic"/>
              </a:rPr>
              <a:t>Top Performing Content</a:t>
            </a:r>
          </a:p>
          <a:p>
            <a:pPr marL="971542" indent="-485771" lvl="1">
              <a:lnSpc>
                <a:spcPts val="6299"/>
              </a:lnSpc>
              <a:buFont typeface="Arial"/>
              <a:buChar char="•"/>
            </a:pPr>
            <a:r>
              <a:rPr lang="en-US" sz="4499">
                <a:solidFill>
                  <a:srgbClr val="FFFFFF"/>
                </a:solidFill>
                <a:latin typeface="Tufuli Arabic"/>
              </a:rPr>
              <a:t>Overall Analytics</a:t>
            </a:r>
          </a:p>
          <a:p>
            <a:pPr marL="971542" indent="-485771" lvl="1">
              <a:lnSpc>
                <a:spcPts val="6299"/>
              </a:lnSpc>
              <a:spcBef>
                <a:spcPct val="0"/>
              </a:spcBef>
              <a:buFont typeface="Arial"/>
              <a:buChar char="•"/>
            </a:pPr>
            <a:r>
              <a:rPr lang="en-US" sz="4499">
                <a:solidFill>
                  <a:srgbClr val="FFFFFF"/>
                </a:solidFill>
                <a:latin typeface="Tufuli Arabic"/>
              </a:rPr>
              <a:t>BOLD Recommendations</a:t>
            </a: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FFD230"/>
        </a:solidFill>
      </p:bgPr>
    </p:bg>
    <p:spTree>
      <p:nvGrpSpPr>
        <p:cNvPr id="1" name=""/>
        <p:cNvGrpSpPr/>
        <p:nvPr/>
      </p:nvGrpSpPr>
      <p:grpSpPr>
        <a:xfrm>
          <a:off x="0" y="0"/>
          <a:ext cx="0" cy="0"/>
          <a:chOff x="0" y="0"/>
          <a:chExt cx="0" cy="0"/>
        </a:xfrm>
      </p:grpSpPr>
      <p:sp>
        <p:nvSpPr>
          <p:cNvPr name="TextBox 2" id="2"/>
          <p:cNvSpPr txBox="true"/>
          <p:nvPr/>
        </p:nvSpPr>
        <p:spPr>
          <a:xfrm rot="0">
            <a:off x="1593252" y="6118184"/>
            <a:ext cx="6433982" cy="349250"/>
          </a:xfrm>
          <a:prstGeom prst="rect">
            <a:avLst/>
          </a:prstGeom>
        </p:spPr>
        <p:txBody>
          <a:bodyPr anchor="t" rtlCol="false" tIns="0" lIns="0" bIns="0" rIns="0">
            <a:spAutoFit/>
          </a:bodyPr>
          <a:lstStyle/>
          <a:p>
            <a:pPr>
              <a:lnSpc>
                <a:spcPts val="2800"/>
              </a:lnSpc>
            </a:pPr>
            <a:r>
              <a:rPr lang="en-US" sz="2000">
                <a:solidFill>
                  <a:srgbClr val="000000"/>
                </a:solidFill>
                <a:latin typeface="Montserrat Classic"/>
              </a:rPr>
              <a:t>What were FIU COIL’s objectives for Spring 2024?</a:t>
            </a:r>
          </a:p>
        </p:txBody>
      </p:sp>
      <p:sp>
        <p:nvSpPr>
          <p:cNvPr name="TextBox 3" id="3"/>
          <p:cNvSpPr txBox="true"/>
          <p:nvPr/>
        </p:nvSpPr>
        <p:spPr>
          <a:xfrm rot="0">
            <a:off x="1593252" y="4797466"/>
            <a:ext cx="6754335" cy="1069976"/>
          </a:xfrm>
          <a:prstGeom prst="rect">
            <a:avLst/>
          </a:prstGeom>
        </p:spPr>
        <p:txBody>
          <a:bodyPr anchor="t" rtlCol="false" tIns="0" lIns="0" bIns="0" rIns="0">
            <a:spAutoFit/>
          </a:bodyPr>
          <a:lstStyle/>
          <a:p>
            <a:pPr>
              <a:lnSpc>
                <a:spcPts val="8000"/>
              </a:lnSpc>
            </a:pPr>
            <a:r>
              <a:rPr lang="en-US" sz="8000">
                <a:solidFill>
                  <a:srgbClr val="000000"/>
                </a:solidFill>
                <a:latin typeface="Montserrat Classic Bold"/>
              </a:rPr>
              <a:t>FIU COIL</a:t>
            </a:r>
          </a:p>
        </p:txBody>
      </p:sp>
      <p:sp>
        <p:nvSpPr>
          <p:cNvPr name="TextBox 4" id="4"/>
          <p:cNvSpPr txBox="true"/>
          <p:nvPr/>
        </p:nvSpPr>
        <p:spPr>
          <a:xfrm rot="0">
            <a:off x="1593252" y="3248066"/>
            <a:ext cx="5703935" cy="1387475"/>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Objectives</a:t>
            </a:r>
          </a:p>
        </p:txBody>
      </p:sp>
      <p:grpSp>
        <p:nvGrpSpPr>
          <p:cNvPr name="Group 5" id="5"/>
          <p:cNvGrpSpPr/>
          <p:nvPr/>
        </p:nvGrpSpPr>
        <p:grpSpPr>
          <a:xfrm rot="-1330815">
            <a:off x="9144000" y="0"/>
            <a:ext cx="9235941" cy="10287000"/>
            <a:chOff x="0" y="0"/>
            <a:chExt cx="2432511" cy="2709333"/>
          </a:xfrm>
        </p:grpSpPr>
        <p:sp>
          <p:nvSpPr>
            <p:cNvPr name="Freeform 6" id="6"/>
            <p:cNvSpPr/>
            <p:nvPr/>
          </p:nvSpPr>
          <p:spPr>
            <a:xfrm flipH="false" flipV="false" rot="0">
              <a:off x="0" y="0"/>
              <a:ext cx="2432511" cy="2709333"/>
            </a:xfrm>
            <a:custGeom>
              <a:avLst/>
              <a:gdLst/>
              <a:ahLst/>
              <a:cxnLst/>
              <a:rect r="r" b="b" t="t" l="l"/>
              <a:pathLst>
                <a:path h="2709333" w="2432511">
                  <a:moveTo>
                    <a:pt x="0" y="0"/>
                  </a:moveTo>
                  <a:lnTo>
                    <a:pt x="2432511" y="0"/>
                  </a:lnTo>
                  <a:lnTo>
                    <a:pt x="2432511" y="2709333"/>
                  </a:lnTo>
                  <a:lnTo>
                    <a:pt x="0" y="2709333"/>
                  </a:lnTo>
                  <a:close/>
                </a:path>
              </a:pathLst>
            </a:custGeom>
            <a:solidFill>
              <a:srgbClr val="081E3F"/>
            </a:solidFill>
          </p:spPr>
        </p:sp>
        <p:sp>
          <p:nvSpPr>
            <p:cNvPr name="TextBox 7" id="7"/>
            <p:cNvSpPr txBox="true"/>
            <p:nvPr/>
          </p:nvSpPr>
          <p:spPr>
            <a:xfrm>
              <a:off x="0" y="-38100"/>
              <a:ext cx="2432511" cy="2747433"/>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144000" y="1625688"/>
            <a:ext cx="7964447" cy="1600200"/>
            <a:chOff x="0" y="0"/>
            <a:chExt cx="10619263" cy="2133600"/>
          </a:xfrm>
        </p:grpSpPr>
        <p:sp>
          <p:nvSpPr>
            <p:cNvPr name="TextBox 9" id="9"/>
            <p:cNvSpPr txBox="true"/>
            <p:nvPr/>
          </p:nvSpPr>
          <p:spPr>
            <a:xfrm rot="0">
              <a:off x="0" y="-63931"/>
              <a:ext cx="2984136" cy="1609725"/>
            </a:xfrm>
            <a:prstGeom prst="rect">
              <a:avLst/>
            </a:prstGeom>
          </p:spPr>
          <p:txBody>
            <a:bodyPr anchor="t" rtlCol="false" tIns="0" lIns="0" bIns="0" rIns="0">
              <a:spAutoFit/>
            </a:bodyPr>
            <a:lstStyle/>
            <a:p>
              <a:pPr algn="ctr" marL="0" indent="0" lvl="1">
                <a:lnSpc>
                  <a:spcPts val="10499"/>
                </a:lnSpc>
                <a:spcBef>
                  <a:spcPct val="0"/>
                </a:spcBef>
              </a:pPr>
              <a:r>
                <a:rPr lang="en-US" sz="6999">
                  <a:solidFill>
                    <a:srgbClr val="FFFFFF"/>
                  </a:solidFill>
                  <a:latin typeface="Montserrat Classic Bold"/>
                </a:rPr>
                <a:t>01</a:t>
              </a:r>
            </a:p>
          </p:txBody>
        </p:sp>
        <p:sp>
          <p:nvSpPr>
            <p:cNvPr name="TextBox 10" id="10"/>
            <p:cNvSpPr txBox="true"/>
            <p:nvPr/>
          </p:nvSpPr>
          <p:spPr>
            <a:xfrm rot="0">
              <a:off x="3511783" y="-95250"/>
              <a:ext cx="7107480" cy="2228850"/>
            </a:xfrm>
            <a:prstGeom prst="rect">
              <a:avLst/>
            </a:prstGeom>
          </p:spPr>
          <p:txBody>
            <a:bodyPr anchor="t" rtlCol="false" tIns="0" lIns="0" bIns="0" rIns="0">
              <a:spAutoFit/>
            </a:bodyPr>
            <a:lstStyle/>
            <a:p>
              <a:pPr algn="l" marL="0" indent="0" lvl="1">
                <a:lnSpc>
                  <a:spcPts val="4500"/>
                </a:lnSpc>
                <a:spcBef>
                  <a:spcPct val="0"/>
                </a:spcBef>
              </a:pPr>
              <a:r>
                <a:rPr lang="en-US" sz="3000">
                  <a:solidFill>
                    <a:srgbClr val="FFFFFF"/>
                  </a:solidFill>
                  <a:latin typeface="Montserrat Classic Bold"/>
                </a:rPr>
                <a:t>Create engaging videos about the Fundamentals of COIL Design.</a:t>
              </a:r>
            </a:p>
          </p:txBody>
        </p:sp>
      </p:grpSp>
      <p:grpSp>
        <p:nvGrpSpPr>
          <p:cNvPr name="Group 11" id="11"/>
          <p:cNvGrpSpPr/>
          <p:nvPr/>
        </p:nvGrpSpPr>
        <p:grpSpPr>
          <a:xfrm rot="0">
            <a:off x="10287000" y="4512792"/>
            <a:ext cx="6972300" cy="1159345"/>
            <a:chOff x="0" y="0"/>
            <a:chExt cx="9296400" cy="1545794"/>
          </a:xfrm>
        </p:grpSpPr>
        <p:sp>
          <p:nvSpPr>
            <p:cNvPr name="TextBox 12" id="12"/>
            <p:cNvSpPr txBox="true"/>
            <p:nvPr/>
          </p:nvSpPr>
          <p:spPr>
            <a:xfrm rot="0">
              <a:off x="0" y="-63931"/>
              <a:ext cx="2612396" cy="1609725"/>
            </a:xfrm>
            <a:prstGeom prst="rect">
              <a:avLst/>
            </a:prstGeom>
          </p:spPr>
          <p:txBody>
            <a:bodyPr anchor="t" rtlCol="false" tIns="0" lIns="0" bIns="0" rIns="0">
              <a:spAutoFit/>
            </a:bodyPr>
            <a:lstStyle/>
            <a:p>
              <a:pPr algn="ctr" marL="0" indent="0" lvl="1">
                <a:lnSpc>
                  <a:spcPts val="10499"/>
                </a:lnSpc>
                <a:spcBef>
                  <a:spcPct val="0"/>
                </a:spcBef>
              </a:pPr>
              <a:r>
                <a:rPr lang="en-US" sz="6999">
                  <a:solidFill>
                    <a:srgbClr val="FFFFFF"/>
                  </a:solidFill>
                  <a:latin typeface="Montserrat Classic Bold"/>
                </a:rPr>
                <a:t>02</a:t>
              </a:r>
            </a:p>
          </p:txBody>
        </p:sp>
        <p:sp>
          <p:nvSpPr>
            <p:cNvPr name="TextBox 13" id="13"/>
            <p:cNvSpPr txBox="true"/>
            <p:nvPr/>
          </p:nvSpPr>
          <p:spPr>
            <a:xfrm rot="0">
              <a:off x="3074313" y="-95250"/>
              <a:ext cx="6222087" cy="1466850"/>
            </a:xfrm>
            <a:prstGeom prst="rect">
              <a:avLst/>
            </a:prstGeom>
          </p:spPr>
          <p:txBody>
            <a:bodyPr anchor="t" rtlCol="false" tIns="0" lIns="0" bIns="0" rIns="0">
              <a:spAutoFit/>
            </a:bodyPr>
            <a:lstStyle/>
            <a:p>
              <a:pPr algn="l" marL="0" indent="0" lvl="1">
                <a:lnSpc>
                  <a:spcPts val="4500"/>
                </a:lnSpc>
                <a:spcBef>
                  <a:spcPct val="0"/>
                </a:spcBef>
              </a:pPr>
              <a:r>
                <a:rPr lang="en-US" sz="3000">
                  <a:solidFill>
                    <a:srgbClr val="FFFFFF"/>
                  </a:solidFill>
                  <a:latin typeface="Montserrat Classic Bold"/>
                </a:rPr>
                <a:t>Become more active on LinkedIn.</a:t>
              </a:r>
            </a:p>
          </p:txBody>
        </p:sp>
      </p:grpSp>
      <p:sp>
        <p:nvSpPr>
          <p:cNvPr name="TextBox 14" id="14"/>
          <p:cNvSpPr txBox="true"/>
          <p:nvPr/>
        </p:nvSpPr>
        <p:spPr>
          <a:xfrm rot="0">
            <a:off x="11564303" y="7111441"/>
            <a:ext cx="1786615" cy="1257300"/>
          </a:xfrm>
          <a:prstGeom prst="rect">
            <a:avLst/>
          </a:prstGeom>
        </p:spPr>
        <p:txBody>
          <a:bodyPr anchor="t" rtlCol="false" tIns="0" lIns="0" bIns="0" rIns="0">
            <a:spAutoFit/>
          </a:bodyPr>
          <a:lstStyle/>
          <a:p>
            <a:pPr algn="ctr" marL="0" indent="0" lvl="1">
              <a:lnSpc>
                <a:spcPts val="10499"/>
              </a:lnSpc>
              <a:spcBef>
                <a:spcPct val="0"/>
              </a:spcBef>
            </a:pPr>
            <a:r>
              <a:rPr lang="en-US" sz="6999">
                <a:solidFill>
                  <a:srgbClr val="FFFFFF"/>
                </a:solidFill>
                <a:latin typeface="Montserrat Classic Bold"/>
              </a:rPr>
              <a:t>03</a:t>
            </a:r>
          </a:p>
        </p:txBody>
      </p:sp>
      <p:sp>
        <p:nvSpPr>
          <p:cNvPr name="TextBox 15" id="15"/>
          <p:cNvSpPr txBox="true"/>
          <p:nvPr/>
        </p:nvSpPr>
        <p:spPr>
          <a:xfrm rot="0">
            <a:off x="13666823" y="7114146"/>
            <a:ext cx="4255279" cy="1695450"/>
          </a:xfrm>
          <a:prstGeom prst="rect">
            <a:avLst/>
          </a:prstGeom>
        </p:spPr>
        <p:txBody>
          <a:bodyPr anchor="t" rtlCol="false" tIns="0" lIns="0" bIns="0" rIns="0">
            <a:spAutoFit/>
          </a:bodyPr>
          <a:lstStyle/>
          <a:p>
            <a:pPr algn="l" marL="0" indent="0" lvl="1">
              <a:lnSpc>
                <a:spcPts val="4500"/>
              </a:lnSpc>
              <a:spcBef>
                <a:spcPct val="0"/>
              </a:spcBef>
            </a:pPr>
            <a:r>
              <a:rPr lang="en-US" sz="3000">
                <a:solidFill>
                  <a:srgbClr val="FFFFFF"/>
                </a:solidFill>
                <a:latin typeface="Montserrat Classic Bold"/>
              </a:rPr>
              <a:t>Prioritizing Instagram as a way to reach students.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CC00"/>
        </a:solidFill>
      </p:bgPr>
    </p:bg>
    <p:spTree>
      <p:nvGrpSpPr>
        <p:cNvPr id="1" name=""/>
        <p:cNvGrpSpPr/>
        <p:nvPr/>
      </p:nvGrpSpPr>
      <p:grpSpPr>
        <a:xfrm>
          <a:off x="0" y="0"/>
          <a:ext cx="0" cy="0"/>
          <a:chOff x="0" y="0"/>
          <a:chExt cx="0" cy="0"/>
        </a:xfrm>
      </p:grpSpPr>
      <p:sp>
        <p:nvSpPr>
          <p:cNvPr name="Freeform 2" id="2"/>
          <p:cNvSpPr/>
          <p:nvPr/>
        </p:nvSpPr>
        <p:spPr>
          <a:xfrm flipH="false" flipV="false" rot="0">
            <a:off x="277089" y="180747"/>
            <a:ext cx="602112" cy="605645"/>
          </a:xfrm>
          <a:custGeom>
            <a:avLst/>
            <a:gdLst/>
            <a:ahLst/>
            <a:cxnLst/>
            <a:rect r="r" b="b" t="t" l="l"/>
            <a:pathLst>
              <a:path h="605645" w="602112">
                <a:moveTo>
                  <a:pt x="0" y="0"/>
                </a:moveTo>
                <a:lnTo>
                  <a:pt x="602112" y="0"/>
                </a:lnTo>
                <a:lnTo>
                  <a:pt x="602112" y="605645"/>
                </a:lnTo>
                <a:lnTo>
                  <a:pt x="0" y="6056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5675" y="325349"/>
            <a:ext cx="339981" cy="346477"/>
          </a:xfrm>
          <a:custGeom>
            <a:avLst/>
            <a:gdLst/>
            <a:ahLst/>
            <a:cxnLst/>
            <a:rect r="r" b="b" t="t" l="l"/>
            <a:pathLst>
              <a:path h="346477" w="339981">
                <a:moveTo>
                  <a:pt x="0" y="0"/>
                </a:moveTo>
                <a:lnTo>
                  <a:pt x="339981" y="0"/>
                </a:lnTo>
                <a:lnTo>
                  <a:pt x="339981" y="346477"/>
                </a:lnTo>
                <a:lnTo>
                  <a:pt x="0" y="3464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765656" y="7413799"/>
            <a:ext cx="3701788" cy="673453"/>
            <a:chOff x="0" y="0"/>
            <a:chExt cx="2233871" cy="406400"/>
          </a:xfrm>
        </p:grpSpPr>
        <p:sp>
          <p:nvSpPr>
            <p:cNvPr name="Freeform 5" id="5"/>
            <p:cNvSpPr/>
            <p:nvPr/>
          </p:nvSpPr>
          <p:spPr>
            <a:xfrm flipH="false" flipV="false" rot="0">
              <a:off x="0" y="0"/>
              <a:ext cx="2233871" cy="406400"/>
            </a:xfrm>
            <a:custGeom>
              <a:avLst/>
              <a:gdLst/>
              <a:ahLst/>
              <a:cxnLst/>
              <a:rect r="r" b="b" t="t" l="l"/>
              <a:pathLst>
                <a:path h="406400" w="2233871">
                  <a:moveTo>
                    <a:pt x="2030671" y="0"/>
                  </a:moveTo>
                  <a:cubicBezTo>
                    <a:pt x="2142895" y="0"/>
                    <a:pt x="2233871" y="90976"/>
                    <a:pt x="2233871" y="203200"/>
                  </a:cubicBezTo>
                  <a:cubicBezTo>
                    <a:pt x="2233871" y="315424"/>
                    <a:pt x="2142895" y="406400"/>
                    <a:pt x="2030671" y="406400"/>
                  </a:cubicBezTo>
                  <a:lnTo>
                    <a:pt x="203200" y="406400"/>
                  </a:lnTo>
                  <a:cubicBezTo>
                    <a:pt x="90976" y="406400"/>
                    <a:pt x="0" y="315424"/>
                    <a:pt x="0" y="203200"/>
                  </a:cubicBezTo>
                  <a:cubicBezTo>
                    <a:pt x="0" y="90976"/>
                    <a:pt x="90976" y="0"/>
                    <a:pt x="203200" y="0"/>
                  </a:cubicBezTo>
                  <a:close/>
                </a:path>
              </a:pathLst>
            </a:custGeom>
            <a:solidFill>
              <a:srgbClr val="F1F0EA"/>
            </a:solidFill>
            <a:ln w="28575" cap="sq">
              <a:solidFill>
                <a:srgbClr val="000000"/>
              </a:solidFill>
              <a:prstDash val="solid"/>
              <a:miter/>
            </a:ln>
          </p:spPr>
        </p:sp>
        <p:sp>
          <p:nvSpPr>
            <p:cNvPr name="TextBox 6" id="6"/>
            <p:cNvSpPr txBox="true"/>
            <p:nvPr/>
          </p:nvSpPr>
          <p:spPr>
            <a:xfrm>
              <a:off x="0" y="-47625"/>
              <a:ext cx="2233871" cy="454025"/>
            </a:xfrm>
            <a:prstGeom prst="rect">
              <a:avLst/>
            </a:prstGeom>
          </p:spPr>
          <p:txBody>
            <a:bodyPr anchor="ctr" rtlCol="false" tIns="50800" lIns="50800" bIns="50800" rIns="50800"/>
            <a:lstStyle/>
            <a:p>
              <a:pPr algn="ctr" marL="0" indent="0" lvl="0">
                <a:lnSpc>
                  <a:spcPts val="3001"/>
                </a:lnSpc>
                <a:spcBef>
                  <a:spcPct val="0"/>
                </a:spcBef>
              </a:pPr>
              <a:r>
                <a:rPr lang="en-US" sz="2069" spc="89">
                  <a:solidFill>
                    <a:srgbClr val="000000"/>
                  </a:solidFill>
                  <a:latin typeface="Montserrat Bold"/>
                </a:rPr>
                <a:t>College Students</a:t>
              </a:r>
            </a:p>
          </p:txBody>
        </p:sp>
      </p:grpSp>
      <p:grpSp>
        <p:nvGrpSpPr>
          <p:cNvPr name="Group 7" id="7"/>
          <p:cNvGrpSpPr/>
          <p:nvPr/>
        </p:nvGrpSpPr>
        <p:grpSpPr>
          <a:xfrm rot="0">
            <a:off x="945751" y="2787854"/>
            <a:ext cx="3341600" cy="4391136"/>
            <a:chOff x="0" y="0"/>
            <a:chExt cx="4455466" cy="5854847"/>
          </a:xfrm>
        </p:grpSpPr>
        <p:pic>
          <p:nvPicPr>
            <p:cNvPr name="Picture 8" id="8"/>
            <p:cNvPicPr>
              <a:picLocks noChangeAspect="true"/>
            </p:cNvPicPr>
            <p:nvPr/>
          </p:nvPicPr>
          <p:blipFill>
            <a:blip r:embed="rId6"/>
            <a:srcRect l="24602" t="0" r="24602" b="0"/>
            <a:stretch>
              <a:fillRect/>
            </a:stretch>
          </p:blipFill>
          <p:spPr>
            <a:xfrm flipH="false" flipV="false">
              <a:off x="0" y="0"/>
              <a:ext cx="4455466" cy="5854847"/>
            </a:xfrm>
            <a:prstGeom prst="rect">
              <a:avLst/>
            </a:prstGeom>
          </p:spPr>
        </p:pic>
      </p:grpSp>
      <p:grpSp>
        <p:nvGrpSpPr>
          <p:cNvPr name="Group 9" id="9"/>
          <p:cNvGrpSpPr/>
          <p:nvPr/>
        </p:nvGrpSpPr>
        <p:grpSpPr>
          <a:xfrm rot="0">
            <a:off x="9792567" y="7531415"/>
            <a:ext cx="3701788" cy="673453"/>
            <a:chOff x="0" y="0"/>
            <a:chExt cx="2233871" cy="406400"/>
          </a:xfrm>
        </p:grpSpPr>
        <p:sp>
          <p:nvSpPr>
            <p:cNvPr name="Freeform 10" id="10"/>
            <p:cNvSpPr/>
            <p:nvPr/>
          </p:nvSpPr>
          <p:spPr>
            <a:xfrm flipH="false" flipV="false" rot="0">
              <a:off x="0" y="0"/>
              <a:ext cx="2233871" cy="406400"/>
            </a:xfrm>
            <a:custGeom>
              <a:avLst/>
              <a:gdLst/>
              <a:ahLst/>
              <a:cxnLst/>
              <a:rect r="r" b="b" t="t" l="l"/>
              <a:pathLst>
                <a:path h="406400" w="2233871">
                  <a:moveTo>
                    <a:pt x="2030671" y="0"/>
                  </a:moveTo>
                  <a:cubicBezTo>
                    <a:pt x="2142895" y="0"/>
                    <a:pt x="2233871" y="90976"/>
                    <a:pt x="2233871" y="203200"/>
                  </a:cubicBezTo>
                  <a:cubicBezTo>
                    <a:pt x="2233871" y="315424"/>
                    <a:pt x="2142895" y="406400"/>
                    <a:pt x="2030671" y="406400"/>
                  </a:cubicBezTo>
                  <a:lnTo>
                    <a:pt x="203200" y="406400"/>
                  </a:lnTo>
                  <a:cubicBezTo>
                    <a:pt x="90976" y="406400"/>
                    <a:pt x="0" y="315424"/>
                    <a:pt x="0" y="203200"/>
                  </a:cubicBezTo>
                  <a:cubicBezTo>
                    <a:pt x="0" y="90976"/>
                    <a:pt x="90976" y="0"/>
                    <a:pt x="203200" y="0"/>
                  </a:cubicBezTo>
                  <a:close/>
                </a:path>
              </a:pathLst>
            </a:custGeom>
            <a:solidFill>
              <a:srgbClr val="F1F0EA"/>
            </a:solidFill>
            <a:ln w="28575" cap="sq">
              <a:solidFill>
                <a:srgbClr val="000000"/>
              </a:solidFill>
              <a:prstDash val="solid"/>
              <a:miter/>
            </a:ln>
          </p:spPr>
        </p:sp>
        <p:sp>
          <p:nvSpPr>
            <p:cNvPr name="TextBox 11" id="11"/>
            <p:cNvSpPr txBox="true"/>
            <p:nvPr/>
          </p:nvSpPr>
          <p:spPr>
            <a:xfrm>
              <a:off x="0" y="-47625"/>
              <a:ext cx="2233871" cy="454025"/>
            </a:xfrm>
            <a:prstGeom prst="rect">
              <a:avLst/>
            </a:prstGeom>
          </p:spPr>
          <p:txBody>
            <a:bodyPr anchor="ctr" rtlCol="false" tIns="50800" lIns="50800" bIns="50800" rIns="50800"/>
            <a:lstStyle/>
            <a:p>
              <a:pPr algn="ctr" marL="0" indent="0" lvl="0">
                <a:lnSpc>
                  <a:spcPts val="3001"/>
                </a:lnSpc>
                <a:spcBef>
                  <a:spcPct val="0"/>
                </a:spcBef>
              </a:pPr>
              <a:r>
                <a:rPr lang="en-US" sz="2069" spc="89">
                  <a:solidFill>
                    <a:srgbClr val="000000"/>
                  </a:solidFill>
                  <a:latin typeface="Montserrat Bold"/>
                </a:rPr>
                <a:t>Faculty</a:t>
              </a:r>
            </a:p>
          </p:txBody>
        </p:sp>
      </p:grpSp>
      <p:grpSp>
        <p:nvGrpSpPr>
          <p:cNvPr name="Group 12" id="12"/>
          <p:cNvGrpSpPr/>
          <p:nvPr/>
        </p:nvGrpSpPr>
        <p:grpSpPr>
          <a:xfrm rot="0">
            <a:off x="9972661" y="2787854"/>
            <a:ext cx="3341600" cy="4391136"/>
            <a:chOff x="0" y="0"/>
            <a:chExt cx="4455466" cy="5854847"/>
          </a:xfrm>
        </p:grpSpPr>
        <p:pic>
          <p:nvPicPr>
            <p:cNvPr name="Picture 13" id="13"/>
            <p:cNvPicPr>
              <a:picLocks noChangeAspect="true"/>
            </p:cNvPicPr>
            <p:nvPr/>
          </p:nvPicPr>
          <p:blipFill>
            <a:blip r:embed="rId7"/>
            <a:srcRect l="21386" t="0" r="21386" b="0"/>
            <a:stretch>
              <a:fillRect/>
            </a:stretch>
          </p:blipFill>
          <p:spPr>
            <a:xfrm flipH="false" flipV="false">
              <a:off x="0" y="0"/>
              <a:ext cx="4455466" cy="5854847"/>
            </a:xfrm>
            <a:prstGeom prst="rect">
              <a:avLst/>
            </a:prstGeom>
          </p:spPr>
        </p:pic>
      </p:grpSp>
      <p:sp>
        <p:nvSpPr>
          <p:cNvPr name="TextBox 14" id="14"/>
          <p:cNvSpPr txBox="true"/>
          <p:nvPr/>
        </p:nvSpPr>
        <p:spPr>
          <a:xfrm rot="0">
            <a:off x="3522202" y="996095"/>
            <a:ext cx="11656912" cy="1057093"/>
          </a:xfrm>
          <a:prstGeom prst="rect">
            <a:avLst/>
          </a:prstGeom>
        </p:spPr>
        <p:txBody>
          <a:bodyPr anchor="t" rtlCol="false" tIns="0" lIns="0" bIns="0" rIns="0">
            <a:spAutoFit/>
          </a:bodyPr>
          <a:lstStyle/>
          <a:p>
            <a:pPr algn="l" marL="0" indent="0" lvl="0">
              <a:lnSpc>
                <a:spcPts val="7583"/>
              </a:lnSpc>
              <a:spcBef>
                <a:spcPct val="0"/>
              </a:spcBef>
            </a:pPr>
            <a:r>
              <a:rPr lang="en-US" sz="9027" spc="-252" strike="noStrike" u="none">
                <a:solidFill>
                  <a:srgbClr val="121212"/>
                </a:solidFill>
                <a:latin typeface="Anantason Ultra-Bold"/>
              </a:rPr>
              <a:t>TARGET AUDIENCE</a:t>
            </a:r>
          </a:p>
        </p:txBody>
      </p:sp>
      <p:sp>
        <p:nvSpPr>
          <p:cNvPr name="TextBox 15" id="15"/>
          <p:cNvSpPr txBox="true"/>
          <p:nvPr/>
        </p:nvSpPr>
        <p:spPr>
          <a:xfrm rot="0">
            <a:off x="5532124" y="1938887"/>
            <a:ext cx="7313168" cy="346075"/>
          </a:xfrm>
          <a:prstGeom prst="rect">
            <a:avLst/>
          </a:prstGeom>
        </p:spPr>
        <p:txBody>
          <a:bodyPr anchor="t" rtlCol="false" tIns="0" lIns="0" bIns="0" rIns="0">
            <a:spAutoFit/>
          </a:bodyPr>
          <a:lstStyle/>
          <a:p>
            <a:pPr algn="ctr" marL="0" indent="0" lvl="0">
              <a:lnSpc>
                <a:spcPts val="2900"/>
              </a:lnSpc>
              <a:spcBef>
                <a:spcPct val="0"/>
              </a:spcBef>
            </a:pPr>
            <a:r>
              <a:rPr lang="en-US" sz="2000" spc="86">
                <a:solidFill>
                  <a:srgbClr val="000000"/>
                </a:solidFill>
                <a:latin typeface="Montserrat Italics"/>
              </a:rPr>
              <a:t>What are FIU COIL’s target audiences?</a:t>
            </a:r>
          </a:p>
        </p:txBody>
      </p:sp>
      <p:sp>
        <p:nvSpPr>
          <p:cNvPr name="TextBox 16" id="16"/>
          <p:cNvSpPr txBox="true"/>
          <p:nvPr/>
        </p:nvSpPr>
        <p:spPr>
          <a:xfrm rot="0">
            <a:off x="4636716" y="2909418"/>
            <a:ext cx="3124009" cy="6538283"/>
          </a:xfrm>
          <a:prstGeom prst="rect">
            <a:avLst/>
          </a:prstGeom>
        </p:spPr>
        <p:txBody>
          <a:bodyPr anchor="t" rtlCol="false" tIns="0" lIns="0" bIns="0" rIns="0">
            <a:spAutoFit/>
          </a:bodyPr>
          <a:lstStyle/>
          <a:p>
            <a:pPr algn="just">
              <a:lnSpc>
                <a:spcPts val="3291"/>
              </a:lnSpc>
            </a:pPr>
            <a:r>
              <a:rPr lang="en-US" sz="2269" spc="97">
                <a:solidFill>
                  <a:srgbClr val="000000"/>
                </a:solidFill>
                <a:latin typeface="Montserrat Bold"/>
              </a:rPr>
              <a:t>Name: Brian</a:t>
            </a:r>
          </a:p>
          <a:p>
            <a:pPr algn="just">
              <a:lnSpc>
                <a:spcPts val="3291"/>
              </a:lnSpc>
            </a:pPr>
            <a:r>
              <a:rPr lang="en-US" sz="2269" spc="97">
                <a:solidFill>
                  <a:srgbClr val="000000"/>
                </a:solidFill>
                <a:latin typeface="Montserrat Bold"/>
              </a:rPr>
              <a:t>Age: 21</a:t>
            </a:r>
          </a:p>
          <a:p>
            <a:pPr algn="just">
              <a:lnSpc>
                <a:spcPts val="3291"/>
              </a:lnSpc>
            </a:pPr>
            <a:r>
              <a:rPr lang="en-US" sz="2269" spc="97">
                <a:solidFill>
                  <a:srgbClr val="000000"/>
                </a:solidFill>
                <a:latin typeface="Montserrat Bold"/>
              </a:rPr>
              <a:t>Gender: Male</a:t>
            </a:r>
          </a:p>
          <a:p>
            <a:pPr algn="just">
              <a:lnSpc>
                <a:spcPts val="3291"/>
              </a:lnSpc>
            </a:pPr>
            <a:r>
              <a:rPr lang="en-US" sz="2269" spc="97">
                <a:solidFill>
                  <a:srgbClr val="000000"/>
                </a:solidFill>
                <a:latin typeface="Montserrat Bold"/>
              </a:rPr>
              <a:t>Occupation: Full-time student</a:t>
            </a:r>
          </a:p>
          <a:p>
            <a:pPr>
              <a:lnSpc>
                <a:spcPts val="3291"/>
              </a:lnSpc>
            </a:pPr>
            <a:r>
              <a:rPr lang="en-US" sz="2269" spc="97">
                <a:solidFill>
                  <a:srgbClr val="000000"/>
                </a:solidFill>
                <a:latin typeface="Montserrat Bold"/>
              </a:rPr>
              <a:t>General Description: </a:t>
            </a:r>
          </a:p>
          <a:p>
            <a:pPr marL="490053" indent="-245027" lvl="1">
              <a:lnSpc>
                <a:spcPts val="3291"/>
              </a:lnSpc>
              <a:buFont typeface="Arial"/>
              <a:buChar char="•"/>
            </a:pPr>
            <a:r>
              <a:rPr lang="en-US" sz="2269" spc="97">
                <a:solidFill>
                  <a:srgbClr val="000000"/>
                </a:solidFill>
                <a:latin typeface="Montserrat Bold"/>
              </a:rPr>
              <a:t>Brian is a full-time student majoring in art history and wants to understand the history of art across different cultures.</a:t>
            </a:r>
          </a:p>
        </p:txBody>
      </p:sp>
      <p:sp>
        <p:nvSpPr>
          <p:cNvPr name="TextBox 17" id="17"/>
          <p:cNvSpPr txBox="true"/>
          <p:nvPr/>
        </p:nvSpPr>
        <p:spPr>
          <a:xfrm rot="0">
            <a:off x="13666686" y="2909418"/>
            <a:ext cx="3324840" cy="6947858"/>
          </a:xfrm>
          <a:prstGeom prst="rect">
            <a:avLst/>
          </a:prstGeom>
        </p:spPr>
        <p:txBody>
          <a:bodyPr anchor="t" rtlCol="false" tIns="0" lIns="0" bIns="0" rIns="0">
            <a:spAutoFit/>
          </a:bodyPr>
          <a:lstStyle/>
          <a:p>
            <a:pPr algn="just">
              <a:lnSpc>
                <a:spcPts val="3291"/>
              </a:lnSpc>
            </a:pPr>
            <a:r>
              <a:rPr lang="en-US" sz="2269" spc="97">
                <a:solidFill>
                  <a:srgbClr val="000000"/>
                </a:solidFill>
                <a:latin typeface="Montserrat Bold"/>
              </a:rPr>
              <a:t>Name: Sarah</a:t>
            </a:r>
          </a:p>
          <a:p>
            <a:pPr algn="just">
              <a:lnSpc>
                <a:spcPts val="3291"/>
              </a:lnSpc>
            </a:pPr>
            <a:r>
              <a:rPr lang="en-US" sz="2269" spc="97">
                <a:solidFill>
                  <a:srgbClr val="000000"/>
                </a:solidFill>
                <a:latin typeface="Montserrat Bold"/>
              </a:rPr>
              <a:t>Age: 30</a:t>
            </a:r>
          </a:p>
          <a:p>
            <a:pPr algn="just">
              <a:lnSpc>
                <a:spcPts val="3291"/>
              </a:lnSpc>
            </a:pPr>
            <a:r>
              <a:rPr lang="en-US" sz="2269" spc="97">
                <a:solidFill>
                  <a:srgbClr val="000000"/>
                </a:solidFill>
                <a:latin typeface="Montserrat Bold"/>
              </a:rPr>
              <a:t>Gender: Female</a:t>
            </a:r>
          </a:p>
          <a:p>
            <a:pPr algn="just">
              <a:lnSpc>
                <a:spcPts val="3291"/>
              </a:lnSpc>
            </a:pPr>
            <a:r>
              <a:rPr lang="en-US" sz="2269" spc="97">
                <a:solidFill>
                  <a:srgbClr val="000000"/>
                </a:solidFill>
                <a:latin typeface="Montserrat Bold"/>
              </a:rPr>
              <a:t>Occupation: Professor</a:t>
            </a:r>
          </a:p>
          <a:p>
            <a:pPr algn="just">
              <a:lnSpc>
                <a:spcPts val="3291"/>
              </a:lnSpc>
            </a:pPr>
            <a:r>
              <a:rPr lang="en-US" sz="2269" spc="97">
                <a:solidFill>
                  <a:srgbClr val="000000"/>
                </a:solidFill>
                <a:latin typeface="Montserrat Bold"/>
              </a:rPr>
              <a:t>General Description: </a:t>
            </a:r>
          </a:p>
          <a:p>
            <a:pPr marL="490053" indent="-245027" lvl="1">
              <a:lnSpc>
                <a:spcPts val="3291"/>
              </a:lnSpc>
              <a:buFont typeface="Arial"/>
              <a:buChar char="•"/>
            </a:pPr>
            <a:r>
              <a:rPr lang="en-US" sz="2269" spc="97">
                <a:solidFill>
                  <a:srgbClr val="000000"/>
                </a:solidFill>
                <a:latin typeface="Montserrat Bold"/>
              </a:rPr>
              <a:t>Sarah is a professor of communication at FIU and wants to help students understand the different forms of communication across cultures.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81E3F"/>
        </a:solidFill>
      </p:bgPr>
    </p:bg>
    <p:spTree>
      <p:nvGrpSpPr>
        <p:cNvPr id="1" name=""/>
        <p:cNvGrpSpPr/>
        <p:nvPr/>
      </p:nvGrpSpPr>
      <p:grpSpPr>
        <a:xfrm>
          <a:off x="0" y="0"/>
          <a:ext cx="0" cy="0"/>
          <a:chOff x="0" y="0"/>
          <a:chExt cx="0" cy="0"/>
        </a:xfrm>
      </p:grpSpPr>
      <p:grpSp>
        <p:nvGrpSpPr>
          <p:cNvPr name="Group 2" id="2"/>
          <p:cNvGrpSpPr/>
          <p:nvPr/>
        </p:nvGrpSpPr>
        <p:grpSpPr>
          <a:xfrm rot="0">
            <a:off x="1028700" y="1629667"/>
            <a:ext cx="2711071" cy="2711071"/>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CC00"/>
            </a:solidFill>
          </p:spPr>
        </p:sp>
      </p:grpSp>
      <p:grpSp>
        <p:nvGrpSpPr>
          <p:cNvPr name="Group 4" id="4"/>
          <p:cNvGrpSpPr/>
          <p:nvPr/>
        </p:nvGrpSpPr>
        <p:grpSpPr>
          <a:xfrm rot="0">
            <a:off x="1028700" y="5946263"/>
            <a:ext cx="2711071" cy="2711071"/>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CC00"/>
            </a:solidFill>
          </p:spPr>
        </p:sp>
      </p:grpSp>
      <p:sp>
        <p:nvSpPr>
          <p:cNvPr name="Freeform 6" id="6"/>
          <p:cNvSpPr/>
          <p:nvPr/>
        </p:nvSpPr>
        <p:spPr>
          <a:xfrm flipH="false" flipV="false" rot="0">
            <a:off x="12330521" y="1385733"/>
            <a:ext cx="3612722" cy="3612722"/>
          </a:xfrm>
          <a:custGeom>
            <a:avLst/>
            <a:gdLst/>
            <a:ahLst/>
            <a:cxnLst/>
            <a:rect r="r" b="b" t="t" l="l"/>
            <a:pathLst>
              <a:path h="3612722" w="3612722">
                <a:moveTo>
                  <a:pt x="0" y="0"/>
                </a:moveTo>
                <a:lnTo>
                  <a:pt x="3612722" y="0"/>
                </a:lnTo>
                <a:lnTo>
                  <a:pt x="3612722" y="3612722"/>
                </a:lnTo>
                <a:lnTo>
                  <a:pt x="0" y="36127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2330521" y="5585684"/>
            <a:ext cx="3780082" cy="3780082"/>
          </a:xfrm>
          <a:custGeom>
            <a:avLst/>
            <a:gdLst/>
            <a:ahLst/>
            <a:cxnLst/>
            <a:rect r="r" b="b" t="t" l="l"/>
            <a:pathLst>
              <a:path h="3780082" w="3780082">
                <a:moveTo>
                  <a:pt x="0" y="0"/>
                </a:moveTo>
                <a:lnTo>
                  <a:pt x="3780082" y="0"/>
                </a:lnTo>
                <a:lnTo>
                  <a:pt x="3780082" y="3780081"/>
                </a:lnTo>
                <a:lnTo>
                  <a:pt x="0" y="37800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4659023" y="1553467"/>
            <a:ext cx="4446597" cy="598132"/>
          </a:xfrm>
          <a:prstGeom prst="rect">
            <a:avLst/>
          </a:prstGeom>
        </p:spPr>
        <p:txBody>
          <a:bodyPr anchor="t" rtlCol="false" tIns="0" lIns="0" bIns="0" rIns="0">
            <a:spAutoFit/>
          </a:bodyPr>
          <a:lstStyle/>
          <a:p>
            <a:pPr>
              <a:lnSpc>
                <a:spcPts val="4908"/>
              </a:lnSpc>
            </a:pPr>
            <a:r>
              <a:rPr lang="en-US" sz="3506">
                <a:solidFill>
                  <a:srgbClr val="FFCC00"/>
                </a:solidFill>
                <a:latin typeface="Aileron Ultra-Bold"/>
              </a:rPr>
              <a:t>Strengths</a:t>
            </a:r>
          </a:p>
        </p:txBody>
      </p:sp>
      <p:sp>
        <p:nvSpPr>
          <p:cNvPr name="TextBox 9" id="9"/>
          <p:cNvSpPr txBox="true"/>
          <p:nvPr/>
        </p:nvSpPr>
        <p:spPr>
          <a:xfrm rot="0">
            <a:off x="4659023" y="2274126"/>
            <a:ext cx="5534349" cy="2789555"/>
          </a:xfrm>
          <a:prstGeom prst="rect">
            <a:avLst/>
          </a:prstGeom>
        </p:spPr>
        <p:txBody>
          <a:bodyPr anchor="t" rtlCol="false" tIns="0" lIns="0" bIns="0" rIns="0">
            <a:spAutoFit/>
          </a:bodyPr>
          <a:lstStyle/>
          <a:p>
            <a:pPr marL="496571" indent="-248285" lvl="1">
              <a:lnSpc>
                <a:spcPts val="3220"/>
              </a:lnSpc>
              <a:buFont typeface="Arial"/>
              <a:buChar char="•"/>
            </a:pPr>
            <a:r>
              <a:rPr lang="en-US" sz="2300">
                <a:solidFill>
                  <a:srgbClr val="FFCC00"/>
                </a:solidFill>
                <a:latin typeface="Montserrat Classic"/>
              </a:rPr>
              <a:t>A free, alternative to studying abroad</a:t>
            </a:r>
          </a:p>
          <a:p>
            <a:pPr marL="496571" indent="-248285" lvl="1">
              <a:lnSpc>
                <a:spcPts val="3220"/>
              </a:lnSpc>
              <a:buFont typeface="Arial"/>
              <a:buChar char="•"/>
            </a:pPr>
            <a:r>
              <a:rPr lang="en-US" sz="2300">
                <a:solidFill>
                  <a:srgbClr val="FFCC00"/>
                </a:solidFill>
                <a:latin typeface="Montserrat Classic"/>
              </a:rPr>
              <a:t>A unique learning experience for students</a:t>
            </a:r>
          </a:p>
          <a:p>
            <a:pPr marL="496571" indent="-248285" lvl="1">
              <a:lnSpc>
                <a:spcPts val="3220"/>
              </a:lnSpc>
              <a:buFont typeface="Arial"/>
              <a:buChar char="•"/>
            </a:pPr>
            <a:r>
              <a:rPr lang="en-US" sz="2300">
                <a:solidFill>
                  <a:srgbClr val="FFCC00"/>
                </a:solidFill>
                <a:latin typeface="Montserrat Classic"/>
              </a:rPr>
              <a:t>Professional development and networking opportunities for faculty</a:t>
            </a:r>
          </a:p>
        </p:txBody>
      </p:sp>
      <p:sp>
        <p:nvSpPr>
          <p:cNvPr name="TextBox 10" id="10"/>
          <p:cNvSpPr txBox="true"/>
          <p:nvPr/>
        </p:nvSpPr>
        <p:spPr>
          <a:xfrm rot="0">
            <a:off x="4659023" y="5898942"/>
            <a:ext cx="4446597" cy="598132"/>
          </a:xfrm>
          <a:prstGeom prst="rect">
            <a:avLst/>
          </a:prstGeom>
        </p:spPr>
        <p:txBody>
          <a:bodyPr anchor="t" rtlCol="false" tIns="0" lIns="0" bIns="0" rIns="0">
            <a:spAutoFit/>
          </a:bodyPr>
          <a:lstStyle/>
          <a:p>
            <a:pPr>
              <a:lnSpc>
                <a:spcPts val="4908"/>
              </a:lnSpc>
            </a:pPr>
            <a:r>
              <a:rPr lang="en-US" sz="3506">
                <a:solidFill>
                  <a:srgbClr val="FFCC00"/>
                </a:solidFill>
                <a:latin typeface="Aileron Ultra-Bold"/>
              </a:rPr>
              <a:t>Weaknesses</a:t>
            </a:r>
          </a:p>
        </p:txBody>
      </p:sp>
      <p:sp>
        <p:nvSpPr>
          <p:cNvPr name="TextBox 11" id="11"/>
          <p:cNvSpPr txBox="true"/>
          <p:nvPr/>
        </p:nvSpPr>
        <p:spPr>
          <a:xfrm rot="0">
            <a:off x="4659023" y="6856691"/>
            <a:ext cx="5534349" cy="1989083"/>
          </a:xfrm>
          <a:prstGeom prst="rect">
            <a:avLst/>
          </a:prstGeom>
        </p:spPr>
        <p:txBody>
          <a:bodyPr anchor="t" rtlCol="false" tIns="0" lIns="0" bIns="0" rIns="0">
            <a:spAutoFit/>
          </a:bodyPr>
          <a:lstStyle/>
          <a:p>
            <a:pPr marL="496571" indent="-248285" lvl="1">
              <a:lnSpc>
                <a:spcPts val="3220"/>
              </a:lnSpc>
              <a:buFont typeface="Arial"/>
              <a:buChar char="•"/>
            </a:pPr>
            <a:r>
              <a:rPr lang="en-US" sz="2300">
                <a:solidFill>
                  <a:srgbClr val="FFCC00"/>
                </a:solidFill>
                <a:latin typeface="Montserrat Classic"/>
              </a:rPr>
              <a:t>Inconsistent social media presence</a:t>
            </a:r>
          </a:p>
          <a:p>
            <a:pPr marL="496571" indent="-248285" lvl="1">
              <a:lnSpc>
                <a:spcPts val="3220"/>
              </a:lnSpc>
              <a:buFont typeface="Arial"/>
              <a:buChar char="•"/>
            </a:pPr>
            <a:r>
              <a:rPr lang="en-US" sz="2300">
                <a:solidFill>
                  <a:srgbClr val="FFCC00"/>
                </a:solidFill>
                <a:latin typeface="Montserrat Classic"/>
              </a:rPr>
              <a:t>Website</a:t>
            </a:r>
          </a:p>
          <a:p>
            <a:pPr marL="496571" indent="-248285" lvl="1">
              <a:lnSpc>
                <a:spcPts val="3220"/>
              </a:lnSpc>
              <a:buFont typeface="Arial"/>
              <a:buChar char="•"/>
            </a:pPr>
            <a:r>
              <a:rPr lang="en-US" sz="2300">
                <a:solidFill>
                  <a:srgbClr val="FFCC00"/>
                </a:solidFill>
                <a:latin typeface="Montserrat Classic"/>
              </a:rPr>
              <a:t>Not enough promotion of other events, like the webinar series</a:t>
            </a:r>
          </a:p>
        </p:txBody>
      </p:sp>
      <p:sp>
        <p:nvSpPr>
          <p:cNvPr name="TextBox 12" id="12"/>
          <p:cNvSpPr txBox="true"/>
          <p:nvPr/>
        </p:nvSpPr>
        <p:spPr>
          <a:xfrm rot="0">
            <a:off x="1159925" y="1853503"/>
            <a:ext cx="2448620" cy="2034798"/>
          </a:xfrm>
          <a:prstGeom prst="rect">
            <a:avLst/>
          </a:prstGeom>
        </p:spPr>
        <p:txBody>
          <a:bodyPr anchor="t" rtlCol="false" tIns="0" lIns="0" bIns="0" rIns="0">
            <a:spAutoFit/>
          </a:bodyPr>
          <a:lstStyle/>
          <a:p>
            <a:pPr algn="ctr">
              <a:lnSpc>
                <a:spcPts val="16651"/>
              </a:lnSpc>
            </a:pPr>
            <a:r>
              <a:rPr lang="en-US" sz="11893">
                <a:solidFill>
                  <a:srgbClr val="FFFCFC"/>
                </a:solidFill>
                <a:latin typeface="Aileron Ultra-Bold"/>
              </a:rPr>
              <a:t>S</a:t>
            </a:r>
          </a:p>
        </p:txBody>
      </p:sp>
      <p:sp>
        <p:nvSpPr>
          <p:cNvPr name="TextBox 13" id="13"/>
          <p:cNvSpPr txBox="true"/>
          <p:nvPr/>
        </p:nvSpPr>
        <p:spPr>
          <a:xfrm rot="0">
            <a:off x="1159925" y="6170099"/>
            <a:ext cx="2448620" cy="2034798"/>
          </a:xfrm>
          <a:prstGeom prst="rect">
            <a:avLst/>
          </a:prstGeom>
        </p:spPr>
        <p:txBody>
          <a:bodyPr anchor="t" rtlCol="false" tIns="0" lIns="0" bIns="0" rIns="0">
            <a:spAutoFit/>
          </a:bodyPr>
          <a:lstStyle/>
          <a:p>
            <a:pPr algn="ctr">
              <a:lnSpc>
                <a:spcPts val="16651"/>
              </a:lnSpc>
            </a:pPr>
            <a:r>
              <a:rPr lang="en-US" sz="11893">
                <a:solidFill>
                  <a:srgbClr val="FFFCFC"/>
                </a:solidFill>
                <a:latin typeface="Aileron Ultra-Bold"/>
              </a:rPr>
              <a:t>W</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81E3F"/>
        </a:solidFill>
      </p:bgPr>
    </p:bg>
    <p:spTree>
      <p:nvGrpSpPr>
        <p:cNvPr id="1" name=""/>
        <p:cNvGrpSpPr/>
        <p:nvPr/>
      </p:nvGrpSpPr>
      <p:grpSpPr>
        <a:xfrm>
          <a:off x="0" y="0"/>
          <a:ext cx="0" cy="0"/>
          <a:chOff x="0" y="0"/>
          <a:chExt cx="0" cy="0"/>
        </a:xfrm>
      </p:grpSpPr>
      <p:grpSp>
        <p:nvGrpSpPr>
          <p:cNvPr name="Group 2" id="2"/>
          <p:cNvGrpSpPr/>
          <p:nvPr/>
        </p:nvGrpSpPr>
        <p:grpSpPr>
          <a:xfrm rot="0">
            <a:off x="1028700" y="1629667"/>
            <a:ext cx="2711071" cy="2711071"/>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CC00"/>
            </a:solidFill>
          </p:spPr>
        </p:sp>
      </p:grpSp>
      <p:grpSp>
        <p:nvGrpSpPr>
          <p:cNvPr name="Group 4" id="4"/>
          <p:cNvGrpSpPr/>
          <p:nvPr/>
        </p:nvGrpSpPr>
        <p:grpSpPr>
          <a:xfrm rot="0">
            <a:off x="1028700" y="5946263"/>
            <a:ext cx="2711071" cy="2711071"/>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CC00"/>
            </a:solidFill>
          </p:spPr>
        </p:sp>
      </p:grpSp>
      <p:sp>
        <p:nvSpPr>
          <p:cNvPr name="Freeform 6" id="6"/>
          <p:cNvSpPr/>
          <p:nvPr/>
        </p:nvSpPr>
        <p:spPr>
          <a:xfrm flipH="false" flipV="false" rot="0">
            <a:off x="12853427" y="1629667"/>
            <a:ext cx="3424033" cy="3642588"/>
          </a:xfrm>
          <a:custGeom>
            <a:avLst/>
            <a:gdLst/>
            <a:ahLst/>
            <a:cxnLst/>
            <a:rect r="r" b="b" t="t" l="l"/>
            <a:pathLst>
              <a:path h="3642588" w="3424033">
                <a:moveTo>
                  <a:pt x="0" y="0"/>
                </a:moveTo>
                <a:lnTo>
                  <a:pt x="3424032" y="0"/>
                </a:lnTo>
                <a:lnTo>
                  <a:pt x="3424032" y="3642588"/>
                </a:lnTo>
                <a:lnTo>
                  <a:pt x="0" y="364258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2616366" y="5946263"/>
            <a:ext cx="3661093" cy="3244644"/>
          </a:xfrm>
          <a:custGeom>
            <a:avLst/>
            <a:gdLst/>
            <a:ahLst/>
            <a:cxnLst/>
            <a:rect r="r" b="b" t="t" l="l"/>
            <a:pathLst>
              <a:path h="3244644" w="3661093">
                <a:moveTo>
                  <a:pt x="0" y="0"/>
                </a:moveTo>
                <a:lnTo>
                  <a:pt x="3661093" y="0"/>
                </a:lnTo>
                <a:lnTo>
                  <a:pt x="3661093" y="3244644"/>
                </a:lnTo>
                <a:lnTo>
                  <a:pt x="0" y="32446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4659023" y="1553467"/>
            <a:ext cx="4446597" cy="598132"/>
          </a:xfrm>
          <a:prstGeom prst="rect">
            <a:avLst/>
          </a:prstGeom>
        </p:spPr>
        <p:txBody>
          <a:bodyPr anchor="t" rtlCol="false" tIns="0" lIns="0" bIns="0" rIns="0">
            <a:spAutoFit/>
          </a:bodyPr>
          <a:lstStyle/>
          <a:p>
            <a:pPr>
              <a:lnSpc>
                <a:spcPts val="4908"/>
              </a:lnSpc>
            </a:pPr>
            <a:r>
              <a:rPr lang="en-US" sz="3506">
                <a:solidFill>
                  <a:srgbClr val="FFCC00"/>
                </a:solidFill>
                <a:latin typeface="Aileron Ultra-Bold"/>
              </a:rPr>
              <a:t>Opportunities</a:t>
            </a:r>
          </a:p>
        </p:txBody>
      </p:sp>
      <p:sp>
        <p:nvSpPr>
          <p:cNvPr name="TextBox 9" id="9"/>
          <p:cNvSpPr txBox="true"/>
          <p:nvPr/>
        </p:nvSpPr>
        <p:spPr>
          <a:xfrm rot="0">
            <a:off x="4659023" y="2511215"/>
            <a:ext cx="5534349" cy="1589405"/>
          </a:xfrm>
          <a:prstGeom prst="rect">
            <a:avLst/>
          </a:prstGeom>
        </p:spPr>
        <p:txBody>
          <a:bodyPr anchor="t" rtlCol="false" tIns="0" lIns="0" bIns="0" rIns="0">
            <a:spAutoFit/>
          </a:bodyPr>
          <a:lstStyle/>
          <a:p>
            <a:pPr marL="496571" indent="-248285" lvl="1">
              <a:lnSpc>
                <a:spcPts val="3220"/>
              </a:lnSpc>
              <a:buFont typeface="Arial"/>
              <a:buChar char="•"/>
            </a:pPr>
            <a:r>
              <a:rPr lang="en-US" sz="2300">
                <a:solidFill>
                  <a:srgbClr val="FFCC00"/>
                </a:solidFill>
                <a:latin typeface="Montserrat Classic"/>
              </a:rPr>
              <a:t>Doing tabling events</a:t>
            </a:r>
          </a:p>
          <a:p>
            <a:pPr marL="496571" indent="-248285" lvl="1">
              <a:lnSpc>
                <a:spcPts val="3220"/>
              </a:lnSpc>
              <a:buFont typeface="Arial"/>
              <a:buChar char="•"/>
            </a:pPr>
            <a:r>
              <a:rPr lang="en-US" sz="2300">
                <a:solidFill>
                  <a:srgbClr val="FFCC00"/>
                </a:solidFill>
                <a:latin typeface="Montserrat Classic"/>
              </a:rPr>
              <a:t>Collaborative posts with FIU sister pages</a:t>
            </a:r>
          </a:p>
          <a:p>
            <a:pPr marL="496571" indent="-248285" lvl="1">
              <a:lnSpc>
                <a:spcPts val="3220"/>
              </a:lnSpc>
              <a:buFont typeface="Arial"/>
              <a:buChar char="•"/>
            </a:pPr>
            <a:r>
              <a:rPr lang="en-US" sz="2300">
                <a:solidFill>
                  <a:srgbClr val="FFCC00"/>
                </a:solidFill>
                <a:latin typeface="Montserrat Classic"/>
              </a:rPr>
              <a:t>Having an alternative logo</a:t>
            </a:r>
          </a:p>
        </p:txBody>
      </p:sp>
      <p:sp>
        <p:nvSpPr>
          <p:cNvPr name="TextBox 10" id="10"/>
          <p:cNvSpPr txBox="true"/>
          <p:nvPr/>
        </p:nvSpPr>
        <p:spPr>
          <a:xfrm rot="0">
            <a:off x="1159925" y="1853503"/>
            <a:ext cx="2448620" cy="2034798"/>
          </a:xfrm>
          <a:prstGeom prst="rect">
            <a:avLst/>
          </a:prstGeom>
        </p:spPr>
        <p:txBody>
          <a:bodyPr anchor="t" rtlCol="false" tIns="0" lIns="0" bIns="0" rIns="0">
            <a:spAutoFit/>
          </a:bodyPr>
          <a:lstStyle/>
          <a:p>
            <a:pPr algn="ctr">
              <a:lnSpc>
                <a:spcPts val="16651"/>
              </a:lnSpc>
            </a:pPr>
            <a:r>
              <a:rPr lang="en-US" sz="11893">
                <a:solidFill>
                  <a:srgbClr val="FFFCFC"/>
                </a:solidFill>
                <a:latin typeface="Aileron Ultra-Bold"/>
              </a:rPr>
              <a:t>O</a:t>
            </a:r>
          </a:p>
        </p:txBody>
      </p:sp>
      <p:sp>
        <p:nvSpPr>
          <p:cNvPr name="TextBox 11" id="11"/>
          <p:cNvSpPr txBox="true"/>
          <p:nvPr/>
        </p:nvSpPr>
        <p:spPr>
          <a:xfrm rot="0">
            <a:off x="1159925" y="6170099"/>
            <a:ext cx="2448620" cy="2034798"/>
          </a:xfrm>
          <a:prstGeom prst="rect">
            <a:avLst/>
          </a:prstGeom>
        </p:spPr>
        <p:txBody>
          <a:bodyPr anchor="t" rtlCol="false" tIns="0" lIns="0" bIns="0" rIns="0">
            <a:spAutoFit/>
          </a:bodyPr>
          <a:lstStyle/>
          <a:p>
            <a:pPr algn="ctr">
              <a:lnSpc>
                <a:spcPts val="16651"/>
              </a:lnSpc>
            </a:pPr>
            <a:r>
              <a:rPr lang="en-US" sz="11893">
                <a:solidFill>
                  <a:srgbClr val="FFFCFC"/>
                </a:solidFill>
                <a:latin typeface="Aileron Ultra-Bold"/>
              </a:rPr>
              <a:t>T</a:t>
            </a:r>
          </a:p>
        </p:txBody>
      </p:sp>
      <p:sp>
        <p:nvSpPr>
          <p:cNvPr name="TextBox 12" id="12"/>
          <p:cNvSpPr txBox="true"/>
          <p:nvPr/>
        </p:nvSpPr>
        <p:spPr>
          <a:xfrm rot="0">
            <a:off x="4659023" y="5870063"/>
            <a:ext cx="4446597" cy="598132"/>
          </a:xfrm>
          <a:prstGeom prst="rect">
            <a:avLst/>
          </a:prstGeom>
        </p:spPr>
        <p:txBody>
          <a:bodyPr anchor="t" rtlCol="false" tIns="0" lIns="0" bIns="0" rIns="0">
            <a:spAutoFit/>
          </a:bodyPr>
          <a:lstStyle/>
          <a:p>
            <a:pPr>
              <a:lnSpc>
                <a:spcPts val="4908"/>
              </a:lnSpc>
            </a:pPr>
            <a:r>
              <a:rPr lang="en-US" sz="3506">
                <a:solidFill>
                  <a:srgbClr val="FFCC00"/>
                </a:solidFill>
                <a:latin typeface="Aileron Ultra-Bold"/>
              </a:rPr>
              <a:t>Threats</a:t>
            </a:r>
          </a:p>
        </p:txBody>
      </p:sp>
      <p:sp>
        <p:nvSpPr>
          <p:cNvPr name="TextBox 13" id="13"/>
          <p:cNvSpPr txBox="true"/>
          <p:nvPr/>
        </p:nvSpPr>
        <p:spPr>
          <a:xfrm rot="0">
            <a:off x="4659023" y="6827812"/>
            <a:ext cx="5534349" cy="1989455"/>
          </a:xfrm>
          <a:prstGeom prst="rect">
            <a:avLst/>
          </a:prstGeom>
        </p:spPr>
        <p:txBody>
          <a:bodyPr anchor="t" rtlCol="false" tIns="0" lIns="0" bIns="0" rIns="0">
            <a:spAutoFit/>
          </a:bodyPr>
          <a:lstStyle/>
          <a:p>
            <a:pPr marL="496571" indent="-248285" lvl="1">
              <a:lnSpc>
                <a:spcPts val="3220"/>
              </a:lnSpc>
              <a:buFont typeface="Arial"/>
              <a:buChar char="•"/>
            </a:pPr>
            <a:r>
              <a:rPr lang="en-US" sz="2300">
                <a:solidFill>
                  <a:srgbClr val="FFCC00"/>
                </a:solidFill>
                <a:latin typeface="Montserrat Classic"/>
              </a:rPr>
              <a:t>Competition (The Steven’s Iniative, EF International, FIU Study Abroad) </a:t>
            </a:r>
          </a:p>
          <a:p>
            <a:pPr marL="496571" indent="-248285" lvl="1">
              <a:lnSpc>
                <a:spcPts val="3220"/>
              </a:lnSpc>
              <a:buFont typeface="Arial"/>
              <a:buChar char="•"/>
            </a:pPr>
            <a:r>
              <a:rPr lang="en-US" sz="2300">
                <a:solidFill>
                  <a:srgbClr val="FFCC00"/>
                </a:solidFill>
                <a:latin typeface="Montserrat Classic"/>
              </a:rPr>
              <a:t>Obscurity/Students being completely unaware of FIU COIL</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0">
            <a:off x="-2735873" y="-4884272"/>
            <a:ext cx="6425521" cy="6425521"/>
          </a:xfrm>
          <a:custGeom>
            <a:avLst/>
            <a:gdLst/>
            <a:ahLst/>
            <a:cxnLst/>
            <a:rect r="r" b="b" t="t" l="l"/>
            <a:pathLst>
              <a:path h="6425521" w="6425521">
                <a:moveTo>
                  <a:pt x="0" y="0"/>
                </a:moveTo>
                <a:lnTo>
                  <a:pt x="6425521" y="0"/>
                </a:lnTo>
                <a:lnTo>
                  <a:pt x="6425521" y="6425520"/>
                </a:lnTo>
                <a:lnTo>
                  <a:pt x="0" y="64255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15107541" y="7598718"/>
            <a:ext cx="5560541" cy="4114800"/>
          </a:xfrm>
          <a:custGeom>
            <a:avLst/>
            <a:gdLst/>
            <a:ahLst/>
            <a:cxnLst/>
            <a:rect r="r" b="b" t="t" l="l"/>
            <a:pathLst>
              <a:path h="4114800" w="5560541">
                <a:moveTo>
                  <a:pt x="5560540" y="4114800"/>
                </a:moveTo>
                <a:lnTo>
                  <a:pt x="0" y="4114800"/>
                </a:lnTo>
                <a:lnTo>
                  <a:pt x="0" y="0"/>
                </a:lnTo>
                <a:lnTo>
                  <a:pt x="5560540" y="0"/>
                </a:lnTo>
                <a:lnTo>
                  <a:pt x="5560540" y="411480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572500" y="832215"/>
            <a:ext cx="8044434" cy="8229600"/>
          </a:xfrm>
          <a:custGeom>
            <a:avLst/>
            <a:gdLst/>
            <a:ahLst/>
            <a:cxnLst/>
            <a:rect r="r" b="b" t="t" l="l"/>
            <a:pathLst>
              <a:path h="8229600" w="8044434">
                <a:moveTo>
                  <a:pt x="0" y="0"/>
                </a:moveTo>
                <a:lnTo>
                  <a:pt x="8044434" y="0"/>
                </a:lnTo>
                <a:lnTo>
                  <a:pt x="8044434" y="8229600"/>
                </a:lnTo>
                <a:lnTo>
                  <a:pt x="0" y="8229600"/>
                </a:lnTo>
                <a:lnTo>
                  <a:pt x="0" y="0"/>
                </a:lnTo>
                <a:close/>
              </a:path>
            </a:pathLst>
          </a:custGeom>
          <a:blipFill>
            <a:blip r:embed="rId6"/>
            <a:stretch>
              <a:fillRect l="0" t="0" r="0" b="0"/>
            </a:stretch>
          </a:blipFill>
        </p:spPr>
      </p:sp>
      <p:sp>
        <p:nvSpPr>
          <p:cNvPr name="TextBox 5" id="5"/>
          <p:cNvSpPr txBox="true"/>
          <p:nvPr/>
        </p:nvSpPr>
        <p:spPr>
          <a:xfrm rot="0">
            <a:off x="1892825" y="2712685"/>
            <a:ext cx="6679675" cy="1689100"/>
          </a:xfrm>
          <a:prstGeom prst="rect">
            <a:avLst/>
          </a:prstGeom>
        </p:spPr>
        <p:txBody>
          <a:bodyPr anchor="t" rtlCol="false" tIns="0" lIns="0" bIns="0" rIns="0">
            <a:spAutoFit/>
          </a:bodyPr>
          <a:lstStyle/>
          <a:p>
            <a:pPr>
              <a:lnSpc>
                <a:spcPts val="6500"/>
              </a:lnSpc>
            </a:pPr>
            <a:r>
              <a:rPr lang="en-US" sz="6500">
                <a:solidFill>
                  <a:srgbClr val="FFFFFF"/>
                </a:solidFill>
                <a:latin typeface="Bernoru"/>
              </a:rPr>
              <a:t>SOCIAL MEDIA STRATEGY</a:t>
            </a:r>
          </a:p>
        </p:txBody>
      </p:sp>
      <p:sp>
        <p:nvSpPr>
          <p:cNvPr name="TextBox 6" id="6"/>
          <p:cNvSpPr txBox="true"/>
          <p:nvPr/>
        </p:nvSpPr>
        <p:spPr>
          <a:xfrm rot="0">
            <a:off x="1892825" y="4918440"/>
            <a:ext cx="5784738" cy="2863850"/>
          </a:xfrm>
          <a:prstGeom prst="rect">
            <a:avLst/>
          </a:prstGeom>
        </p:spPr>
        <p:txBody>
          <a:bodyPr anchor="t" rtlCol="false" tIns="0" lIns="0" bIns="0" rIns="0">
            <a:spAutoFit/>
          </a:bodyPr>
          <a:lstStyle/>
          <a:p>
            <a:pPr marL="539749" indent="-269875" lvl="1">
              <a:lnSpc>
                <a:spcPts val="3249"/>
              </a:lnSpc>
              <a:buFont typeface="Arial"/>
              <a:buChar char="•"/>
            </a:pPr>
            <a:r>
              <a:rPr lang="en-US" sz="2499">
                <a:solidFill>
                  <a:srgbClr val="FFFFFF"/>
                </a:solidFill>
                <a:latin typeface="Montserrat Classic"/>
              </a:rPr>
              <a:t>Employing successful trends from Tik Tok</a:t>
            </a:r>
          </a:p>
          <a:p>
            <a:pPr marL="539749" indent="-269875" lvl="1">
              <a:lnSpc>
                <a:spcPts val="3249"/>
              </a:lnSpc>
              <a:buFont typeface="Arial"/>
              <a:buChar char="•"/>
            </a:pPr>
            <a:r>
              <a:rPr lang="en-US" sz="2499">
                <a:solidFill>
                  <a:srgbClr val="FFFFFF"/>
                </a:solidFill>
                <a:latin typeface="Montserrat Classic"/>
              </a:rPr>
              <a:t>Breaking down the ambiguity of FIU COIL</a:t>
            </a:r>
          </a:p>
          <a:p>
            <a:pPr marL="539749" indent="-269875" lvl="1">
              <a:lnSpc>
                <a:spcPts val="3249"/>
              </a:lnSpc>
              <a:buFont typeface="Arial"/>
              <a:buChar char="•"/>
            </a:pPr>
            <a:r>
              <a:rPr lang="en-US" sz="2499">
                <a:solidFill>
                  <a:srgbClr val="FFFFFF"/>
                </a:solidFill>
                <a:latin typeface="Montserrat Classic"/>
              </a:rPr>
              <a:t>Highlighting the international experience gained from COIL projects and programs</a:t>
            </a:r>
          </a:p>
        </p:txBody>
      </p:sp>
    </p:spTree>
  </p:cSld>
  <p:clrMapOvr>
    <a:masterClrMapping/>
  </p:clrMapOvr>
</p:sld>
</file>

<file path=ppt/slides/slide9.xml><?xml version="1.0" encoding="utf-8"?>
<p:sld xmlns:p="http://schemas.openxmlformats.org/presentationml/2006/main" xmlns:a="http://schemas.openxmlformats.org/drawingml/2006/main">
  <p:cSld>
    <p:bg>
      <p:bgPr>
        <a:solidFill>
          <a:srgbClr val="051D40"/>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210279" y="1613202"/>
          <a:ext cx="19529026" cy="11137761"/>
        </p:xfrm>
        <a:graphic>
          <a:graphicData uri="http://schemas.openxmlformats.org/drawingml/2006/table">
            <a:tbl>
              <a:tblPr/>
              <a:tblGrid>
                <a:gridCol w="2789861"/>
                <a:gridCol w="3026244"/>
                <a:gridCol w="2553478"/>
                <a:gridCol w="2951373"/>
                <a:gridCol w="2628348"/>
                <a:gridCol w="2789861"/>
                <a:gridCol w="2789861"/>
              </a:tblGrid>
              <a:tr h="617707">
                <a:tc>
                  <a:txBody>
                    <a:bodyPr anchor="t" rtlCol="false"/>
                    <a:lstStyle/>
                    <a:p>
                      <a:pPr algn="ctr">
                        <a:lnSpc>
                          <a:spcPts val="1392"/>
                        </a:lnSpc>
                        <a:defRPr/>
                      </a:pPr>
                      <a:r>
                        <a:rPr lang="en-US" sz="1378">
                          <a:solidFill>
                            <a:srgbClr val="DFDED9"/>
                          </a:solidFill>
                          <a:latin typeface="Open Sauce Medium"/>
                        </a:rPr>
                        <a:t>SUNDAY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MONDAY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TUESDAY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WEDNESDAY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THURSDAY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FRIDAY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a:txBody>
                    <a:bodyPr anchor="t" rtlCol="false"/>
                    <a:lstStyle/>
                    <a:p>
                      <a:pPr algn="ctr" marL="0" indent="0" lvl="0">
                        <a:lnSpc>
                          <a:spcPts val="1392"/>
                        </a:lnSpc>
                        <a:spcBef>
                          <a:spcPct val="0"/>
                        </a:spcBef>
                        <a:defRPr/>
                      </a:pPr>
                      <a:r>
                        <a:rPr lang="en-US" sz="1378">
                          <a:solidFill>
                            <a:srgbClr val="DFDED9"/>
                          </a:solidFill>
                          <a:latin typeface="Open Sauce Medium"/>
                        </a:rPr>
                        <a:t>SATURDAY</a:t>
                      </a:r>
                      <a:endParaRPr lang="en-US" sz="1100"/>
                    </a:p>
                  </a:txBody>
                  <a:tcPr marL="92118" marR="92118" marT="92118" marB="92118" anchor="ctr">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1082024">
                <a:tc rowSpan="2">
                  <a:txBody>
                    <a:bodyPr anchor="t" rtlCol="false"/>
                    <a:lstStyle/>
                    <a:p>
                      <a:pPr algn="l">
                        <a:lnSpc>
                          <a:spcPts val="1392"/>
                        </a:lnSpc>
                        <a:defRPr/>
                      </a:pPr>
                      <a:r>
                        <a:rPr lang="en-US" sz="1378">
                          <a:solidFill>
                            <a:srgbClr val="DFDED9"/>
                          </a:solidFill>
                          <a:latin typeface="Open Sauce"/>
                        </a:rPr>
                        <a:t>18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a:lnSpc>
                          <a:spcPts val="1392"/>
                        </a:lnSpc>
                        <a:defRPr/>
                      </a:pPr>
                      <a:r>
                        <a:rPr lang="en-US" sz="1378">
                          <a:solidFill>
                            <a:srgbClr val="DFDED9"/>
                          </a:solidFill>
                          <a:latin typeface="Open Sauce"/>
                        </a:rPr>
                        <a:t>19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20</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23</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24</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1082024">
                <a:tc vMerge="true">
                  <a:txBody>
                    <a:bodyPr anchor="t" rtlCol="false"/>
                    <a:lstStyle/>
                    <a:p>
                      <a:pPr algn="l">
                        <a:lnSpc>
                          <a:spcPts val="1392"/>
                        </a:lnSpc>
                        <a:defRPr/>
                      </a:pPr>
                      <a:r>
                        <a:rPr lang="en-US" sz="1378">
                          <a:solidFill>
                            <a:srgbClr val="DFDED9"/>
                          </a:solidFill>
                          <a:latin typeface="Open Sauce"/>
                        </a:rPr>
                        <a:t>18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a:lnSpc>
                          <a:spcPts val="1392"/>
                        </a:lnSpc>
                        <a:defRPr/>
                      </a:pPr>
                      <a:r>
                        <a:rPr lang="en-US" sz="1378">
                          <a:solidFill>
                            <a:srgbClr val="DFDED9"/>
                          </a:solidFill>
                          <a:latin typeface="Open Sauce"/>
                        </a:rPr>
                        <a:t>19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20</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23</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24</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1082024">
                <a:tc rowSpan="2">
                  <a:txBody>
                    <a:bodyPr anchor="t" rtlCol="false"/>
                    <a:lstStyle/>
                    <a:p>
                      <a:pPr algn="l" marL="0" indent="0" lvl="0">
                        <a:lnSpc>
                          <a:spcPts val="1392"/>
                        </a:lnSpc>
                        <a:spcBef>
                          <a:spcPct val="0"/>
                        </a:spcBef>
                        <a:defRPr/>
                      </a:pPr>
                      <a:r>
                        <a:rPr lang="en-US" sz="1378">
                          <a:solidFill>
                            <a:srgbClr val="DFDED9"/>
                          </a:solidFill>
                          <a:latin typeface="Open Sauce Light"/>
                        </a:rPr>
                        <a:t>25</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26</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a:rPr>
                        <a:t>27</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a:rPr>
                        <a:t>01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1082024">
                <a:tc vMerge="true">
                  <a:txBody>
                    <a:bodyPr anchor="t" rtlCol="false"/>
                    <a:lstStyle/>
                    <a:p>
                      <a:pPr algn="l" marL="0" indent="0" lvl="0">
                        <a:lnSpc>
                          <a:spcPts val="1392"/>
                        </a:lnSpc>
                        <a:spcBef>
                          <a:spcPct val="0"/>
                        </a:spcBef>
                        <a:defRPr/>
                      </a:pPr>
                      <a:r>
                        <a:rPr lang="en-US" sz="1378">
                          <a:solidFill>
                            <a:srgbClr val="DFDED9"/>
                          </a:solidFill>
                          <a:latin typeface="Open Sauce Light"/>
                        </a:rPr>
                        <a:t>25</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26</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a:rPr>
                        <a:t>27</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a:rPr>
                        <a:t>01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1373806">
                <a:tc rowSpan="2">
                  <a:txBody>
                    <a:bodyPr anchor="t" rtlCol="false"/>
                    <a:lstStyle/>
                    <a:p>
                      <a:pPr algn="l" marL="0" indent="0" lvl="0">
                        <a:lnSpc>
                          <a:spcPts val="1392"/>
                        </a:lnSpc>
                        <a:spcBef>
                          <a:spcPct val="0"/>
                        </a:spcBef>
                        <a:defRPr/>
                      </a:pPr>
                      <a:r>
                        <a:rPr lang="en-US" sz="1378">
                          <a:solidFill>
                            <a:srgbClr val="DFDED9"/>
                          </a:solidFill>
                          <a:latin typeface="Open Sauce Light"/>
                        </a:rPr>
                        <a:t>03</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04</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05</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06</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07</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09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291781">
                <a:tc vMerge="true">
                  <a:txBody>
                    <a:bodyPr anchor="t" rtlCol="false"/>
                    <a:lstStyle/>
                    <a:p>
                      <a:pPr algn="l" marL="0" indent="0" lvl="0">
                        <a:lnSpc>
                          <a:spcPts val="1392"/>
                        </a:lnSpc>
                        <a:spcBef>
                          <a:spcPct val="0"/>
                        </a:spcBef>
                        <a:defRPr/>
                      </a:pPr>
                      <a:r>
                        <a:rPr lang="en-US" sz="1378">
                          <a:solidFill>
                            <a:srgbClr val="DFDED9"/>
                          </a:solidFill>
                          <a:latin typeface="Open Sauce Light"/>
                        </a:rPr>
                        <a:t>03</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04</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05</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06</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07</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09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236748">
                <a:tc rowSpan="2">
                  <a:txBody>
                    <a:bodyPr anchor="t" rtlCol="false"/>
                    <a:lstStyle/>
                    <a:p>
                      <a:pPr algn="l" marL="0" indent="0" lvl="0">
                        <a:lnSpc>
                          <a:spcPts val="1392"/>
                        </a:lnSpc>
                        <a:spcBef>
                          <a:spcPct val="0"/>
                        </a:spcBef>
                        <a:defRPr/>
                      </a:pPr>
                      <a:r>
                        <a:rPr lang="en-US" sz="1378">
                          <a:solidFill>
                            <a:srgbClr val="DFDED9"/>
                          </a:solidFill>
                          <a:latin typeface="Open Sauce Light"/>
                        </a:rPr>
                        <a:t>10</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a:rPr>
                        <a:t>11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a:rPr>
                        <a:t>12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13</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14</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15</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16</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1655733">
                <a:tc vMerge="true">
                  <a:txBody>
                    <a:bodyPr anchor="t" rtlCol="false"/>
                    <a:lstStyle/>
                    <a:p>
                      <a:pPr algn="l" marL="0" indent="0" lvl="0">
                        <a:lnSpc>
                          <a:spcPts val="1392"/>
                        </a:lnSpc>
                        <a:spcBef>
                          <a:spcPct val="0"/>
                        </a:spcBef>
                        <a:defRPr/>
                      </a:pPr>
                      <a:r>
                        <a:rPr lang="en-US" sz="1378">
                          <a:solidFill>
                            <a:srgbClr val="DFDED9"/>
                          </a:solidFill>
                          <a:latin typeface="Open Sauce Light"/>
                        </a:rPr>
                        <a:t>10</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a:rPr>
                        <a:t>11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a:rPr>
                        <a:t>12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13</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14</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15</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16</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770030">
                <a:tc rowSpan="2">
                  <a:txBody>
                    <a:bodyPr anchor="t" rtlCol="false"/>
                    <a:lstStyle/>
                    <a:p>
                      <a:pPr algn="l" marL="0" indent="0" lvl="0">
                        <a:lnSpc>
                          <a:spcPts val="1392"/>
                        </a:lnSpc>
                        <a:spcBef>
                          <a:spcPct val="0"/>
                        </a:spcBef>
                        <a:defRPr/>
                      </a:pPr>
                      <a:r>
                        <a:rPr lang="en-US" sz="1378">
                          <a:solidFill>
                            <a:srgbClr val="DFDED9"/>
                          </a:solidFill>
                          <a:latin typeface="Open Sauce Light"/>
                        </a:rPr>
                        <a:t>17</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18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19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20</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rowSpan="2">
                  <a:txBody>
                    <a:bodyPr anchor="t" rtlCol="false"/>
                    <a:lstStyle/>
                    <a:p>
                      <a:pPr algn="l" marL="0" indent="0" lvl="0">
                        <a:lnSpc>
                          <a:spcPts val="1392"/>
                        </a:lnSpc>
                        <a:spcBef>
                          <a:spcPct val="0"/>
                        </a:spcBef>
                        <a:defRPr/>
                      </a:pPr>
                      <a:r>
                        <a:rPr lang="en-US" sz="1378">
                          <a:solidFill>
                            <a:srgbClr val="DFDED9"/>
                          </a:solidFill>
                          <a:latin typeface="Open Sauce Light"/>
                        </a:rPr>
                        <a:t>23</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r h="1863859">
                <a:tc vMerge="true">
                  <a:txBody>
                    <a:bodyPr anchor="t" rtlCol="false"/>
                    <a:lstStyle/>
                    <a:p>
                      <a:pPr algn="l" marL="0" indent="0" lvl="0">
                        <a:lnSpc>
                          <a:spcPts val="1392"/>
                        </a:lnSpc>
                        <a:spcBef>
                          <a:spcPct val="0"/>
                        </a:spcBef>
                        <a:defRPr/>
                      </a:pPr>
                      <a:r>
                        <a:rPr lang="en-US" sz="1378">
                          <a:solidFill>
                            <a:srgbClr val="DFDED9"/>
                          </a:solidFill>
                          <a:latin typeface="Open Sauce Light"/>
                        </a:rPr>
                        <a:t>17</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18</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19</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20</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21</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22</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c vMerge="true">
                  <a:txBody>
                    <a:bodyPr anchor="t" rtlCol="false"/>
                    <a:lstStyle/>
                    <a:p>
                      <a:pPr algn="l" marL="0" indent="0" lvl="0">
                        <a:lnSpc>
                          <a:spcPts val="1392"/>
                        </a:lnSpc>
                        <a:spcBef>
                          <a:spcPct val="0"/>
                        </a:spcBef>
                        <a:defRPr/>
                      </a:pPr>
                      <a:r>
                        <a:rPr lang="en-US" sz="1378">
                          <a:solidFill>
                            <a:srgbClr val="DFDED9"/>
                          </a:solidFill>
                          <a:latin typeface="Open Sauce Light"/>
                        </a:rPr>
                        <a:t>23</a:t>
                      </a:r>
                      <a:endParaRPr lang="en-US" sz="1100"/>
                    </a:p>
                  </a:txBody>
                  <a:tcPr marL="92118" marR="92118" marT="92118" marB="92118" anchor="t">
                    <a:lnL cmpd="sng" algn="ctr" cap="flat" w="10582">
                      <a:solidFill>
                        <a:srgbClr val="000000"/>
                      </a:solidFill>
                      <a:prstDash val="solid"/>
                      <a:round/>
                      <a:headEnd type="none" w="med" len="med"/>
                      <a:tailEnd type="none" w="med" len="med"/>
                    </a:lnL>
                    <a:lnR cmpd="sng" algn="ctr" cap="flat" w="10582">
                      <a:solidFill>
                        <a:srgbClr val="000000"/>
                      </a:solidFill>
                      <a:prstDash val="solid"/>
                      <a:round/>
                      <a:headEnd type="none" w="med" len="med"/>
                      <a:tailEnd type="none" w="med" len="med"/>
                    </a:lnR>
                    <a:lnT cmpd="sng" algn="ctr" cap="flat" w="10582">
                      <a:solidFill>
                        <a:srgbClr val="000000"/>
                      </a:solidFill>
                      <a:prstDash val="solid"/>
                      <a:round/>
                      <a:headEnd type="none" w="med" len="med"/>
                      <a:tailEnd type="none" w="med" len="med"/>
                    </a:lnT>
                    <a:lnB cmpd="sng" algn="ctr" cap="flat" w="10582">
                      <a:solidFill>
                        <a:srgbClr val="000000"/>
                      </a:solidFill>
                      <a:prstDash val="solid"/>
                      <a:round/>
                      <a:headEnd type="none" w="med" len="med"/>
                      <a:tailEnd type="none" w="med" len="med"/>
                    </a:lnB>
                  </a:tcPr>
                </a:tc>
              </a:tr>
            </a:tbl>
          </a:graphicData>
        </a:graphic>
      </p:graphicFrame>
      <p:sp>
        <p:nvSpPr>
          <p:cNvPr name="TextBox 3" id="3"/>
          <p:cNvSpPr txBox="true"/>
          <p:nvPr/>
        </p:nvSpPr>
        <p:spPr>
          <a:xfrm rot="0">
            <a:off x="210279" y="219359"/>
            <a:ext cx="4684679" cy="1393843"/>
          </a:xfrm>
          <a:prstGeom prst="rect">
            <a:avLst/>
          </a:prstGeom>
        </p:spPr>
        <p:txBody>
          <a:bodyPr anchor="t" rtlCol="false" tIns="0" lIns="0" bIns="0" rIns="0">
            <a:spAutoFit/>
          </a:bodyPr>
          <a:lstStyle/>
          <a:p>
            <a:pPr>
              <a:lnSpc>
                <a:spcPts val="5378"/>
              </a:lnSpc>
            </a:pPr>
            <a:r>
              <a:rPr lang="en-US" sz="5325">
                <a:solidFill>
                  <a:srgbClr val="DF9839"/>
                </a:solidFill>
                <a:latin typeface="Open Sans"/>
              </a:rPr>
              <a:t>February-March 2024</a:t>
            </a:r>
          </a:p>
        </p:txBody>
      </p:sp>
      <p:grpSp>
        <p:nvGrpSpPr>
          <p:cNvPr name="Group 4" id="4"/>
          <p:cNvGrpSpPr/>
          <p:nvPr/>
        </p:nvGrpSpPr>
        <p:grpSpPr>
          <a:xfrm rot="0">
            <a:off x="4805018" y="2415460"/>
            <a:ext cx="1342249" cy="1202053"/>
            <a:chOff x="0" y="0"/>
            <a:chExt cx="438639" cy="392824"/>
          </a:xfrm>
        </p:grpSpPr>
        <p:sp>
          <p:nvSpPr>
            <p:cNvPr name="Freeform 5" id="5"/>
            <p:cNvSpPr/>
            <p:nvPr/>
          </p:nvSpPr>
          <p:spPr>
            <a:xfrm flipH="false" flipV="false" rot="0">
              <a:off x="0" y="0"/>
              <a:ext cx="438639" cy="392824"/>
            </a:xfrm>
            <a:custGeom>
              <a:avLst/>
              <a:gdLst/>
              <a:ahLst/>
              <a:cxnLst/>
              <a:rect r="r" b="b" t="t" l="l"/>
              <a:pathLst>
                <a:path h="392824" w="438639">
                  <a:moveTo>
                    <a:pt x="196412" y="0"/>
                  </a:moveTo>
                  <a:lnTo>
                    <a:pt x="242227" y="0"/>
                  </a:lnTo>
                  <a:cubicBezTo>
                    <a:pt x="294319" y="0"/>
                    <a:pt x="344277" y="20693"/>
                    <a:pt x="381111" y="57528"/>
                  </a:cubicBezTo>
                  <a:cubicBezTo>
                    <a:pt x="417946" y="94362"/>
                    <a:pt x="438639" y="144320"/>
                    <a:pt x="438639" y="196412"/>
                  </a:cubicBezTo>
                  <a:lnTo>
                    <a:pt x="438639" y="196412"/>
                  </a:lnTo>
                  <a:cubicBezTo>
                    <a:pt x="438639" y="304887"/>
                    <a:pt x="350702" y="392824"/>
                    <a:pt x="242227" y="392824"/>
                  </a:cubicBezTo>
                  <a:lnTo>
                    <a:pt x="196412" y="392824"/>
                  </a:lnTo>
                  <a:cubicBezTo>
                    <a:pt x="87937" y="392824"/>
                    <a:pt x="0" y="304887"/>
                    <a:pt x="0" y="196412"/>
                  </a:cubicBezTo>
                  <a:lnTo>
                    <a:pt x="0" y="196412"/>
                  </a:lnTo>
                  <a:cubicBezTo>
                    <a:pt x="0" y="87937"/>
                    <a:pt x="87937" y="0"/>
                    <a:pt x="196412" y="0"/>
                  </a:cubicBezTo>
                  <a:close/>
                </a:path>
              </a:pathLst>
            </a:custGeom>
            <a:solidFill>
              <a:srgbClr val="DF9839"/>
            </a:solidFill>
            <a:ln w="9525" cap="rnd">
              <a:solidFill>
                <a:srgbClr val="000000"/>
              </a:solidFill>
              <a:prstDash val="solid"/>
              <a:round/>
            </a:ln>
          </p:spPr>
        </p:sp>
        <p:sp>
          <p:nvSpPr>
            <p:cNvPr name="TextBox 6" id="6"/>
            <p:cNvSpPr txBox="true"/>
            <p:nvPr/>
          </p:nvSpPr>
          <p:spPr>
            <a:xfrm>
              <a:off x="0" y="-19050"/>
              <a:ext cx="438639" cy="411874"/>
            </a:xfrm>
            <a:prstGeom prst="rect">
              <a:avLst/>
            </a:prstGeom>
          </p:spPr>
          <p:txBody>
            <a:bodyPr anchor="ctr" rtlCol="false" tIns="29700" lIns="29700" bIns="29700" rIns="29700"/>
            <a:lstStyle/>
            <a:p>
              <a:pPr algn="ctr">
                <a:lnSpc>
                  <a:spcPts val="1565"/>
                </a:lnSpc>
              </a:pPr>
              <a:r>
                <a:rPr lang="en-US" sz="1118">
                  <a:solidFill>
                    <a:srgbClr val="000000"/>
                  </a:solidFill>
                  <a:latin typeface="Open Sauce Light"/>
                </a:rPr>
                <a:t>IG: WERE FIU COIL OFC...</a:t>
              </a:r>
            </a:p>
          </p:txBody>
        </p:sp>
      </p:grpSp>
      <p:grpSp>
        <p:nvGrpSpPr>
          <p:cNvPr name="Group 7" id="7"/>
          <p:cNvGrpSpPr/>
          <p:nvPr/>
        </p:nvGrpSpPr>
        <p:grpSpPr>
          <a:xfrm rot="0">
            <a:off x="8743503" y="5289984"/>
            <a:ext cx="1474725" cy="942370"/>
            <a:chOff x="0" y="0"/>
            <a:chExt cx="481931" cy="307961"/>
          </a:xfrm>
        </p:grpSpPr>
        <p:sp>
          <p:nvSpPr>
            <p:cNvPr name="Freeform 8" id="8"/>
            <p:cNvSpPr/>
            <p:nvPr/>
          </p:nvSpPr>
          <p:spPr>
            <a:xfrm flipH="false" flipV="false" rot="0">
              <a:off x="0" y="0"/>
              <a:ext cx="481931" cy="307961"/>
            </a:xfrm>
            <a:custGeom>
              <a:avLst/>
              <a:gdLst/>
              <a:ahLst/>
              <a:cxnLst/>
              <a:rect r="r" b="b" t="t" l="l"/>
              <a:pathLst>
                <a:path h="307961" w="481931">
                  <a:moveTo>
                    <a:pt x="153980" y="0"/>
                  </a:moveTo>
                  <a:lnTo>
                    <a:pt x="327951" y="0"/>
                  </a:lnTo>
                  <a:cubicBezTo>
                    <a:pt x="368789" y="0"/>
                    <a:pt x="407954" y="16223"/>
                    <a:pt x="436831" y="45100"/>
                  </a:cubicBezTo>
                  <a:cubicBezTo>
                    <a:pt x="465708" y="73977"/>
                    <a:pt x="481931" y="113142"/>
                    <a:pt x="481931" y="153980"/>
                  </a:cubicBezTo>
                  <a:lnTo>
                    <a:pt x="481931" y="153980"/>
                  </a:lnTo>
                  <a:cubicBezTo>
                    <a:pt x="481931" y="239022"/>
                    <a:pt x="412992" y="307961"/>
                    <a:pt x="327951" y="307961"/>
                  </a:cubicBezTo>
                  <a:lnTo>
                    <a:pt x="153980" y="307961"/>
                  </a:lnTo>
                  <a:cubicBezTo>
                    <a:pt x="113142" y="307961"/>
                    <a:pt x="73977" y="291738"/>
                    <a:pt x="45100" y="262861"/>
                  </a:cubicBezTo>
                  <a:cubicBezTo>
                    <a:pt x="16223" y="233984"/>
                    <a:pt x="0" y="194819"/>
                    <a:pt x="0" y="153980"/>
                  </a:cubicBezTo>
                  <a:lnTo>
                    <a:pt x="0" y="153980"/>
                  </a:lnTo>
                  <a:cubicBezTo>
                    <a:pt x="0" y="113142"/>
                    <a:pt x="16223" y="73977"/>
                    <a:pt x="45100" y="45100"/>
                  </a:cubicBezTo>
                  <a:cubicBezTo>
                    <a:pt x="73977" y="16223"/>
                    <a:pt x="113142" y="0"/>
                    <a:pt x="153980" y="0"/>
                  </a:cubicBezTo>
                  <a:close/>
                </a:path>
              </a:pathLst>
            </a:custGeom>
            <a:solidFill>
              <a:srgbClr val="DF9839"/>
            </a:solidFill>
            <a:ln w="9525" cap="rnd">
              <a:solidFill>
                <a:srgbClr val="000000"/>
              </a:solidFill>
              <a:prstDash val="solid"/>
              <a:round/>
            </a:ln>
          </p:spPr>
        </p:sp>
        <p:sp>
          <p:nvSpPr>
            <p:cNvPr name="TextBox 9" id="9"/>
            <p:cNvSpPr txBox="true"/>
            <p:nvPr/>
          </p:nvSpPr>
          <p:spPr>
            <a:xfrm>
              <a:off x="0" y="-19050"/>
              <a:ext cx="481931" cy="327011"/>
            </a:xfrm>
            <a:prstGeom prst="rect">
              <a:avLst/>
            </a:prstGeom>
          </p:spPr>
          <p:txBody>
            <a:bodyPr anchor="ctr" rtlCol="false" tIns="29700" lIns="29700" bIns="29700" rIns="29700"/>
            <a:lstStyle/>
            <a:p>
              <a:pPr algn="ctr">
                <a:lnSpc>
                  <a:spcPts val="1565"/>
                </a:lnSpc>
              </a:pPr>
              <a:r>
                <a:rPr lang="en-US" sz="1118">
                  <a:solidFill>
                    <a:srgbClr val="000000"/>
                  </a:solidFill>
                  <a:latin typeface="Open Sauce Light"/>
                </a:rPr>
                <a:t> STUDY ABROAD OPPERTUNITIES</a:t>
              </a:r>
            </a:p>
          </p:txBody>
        </p:sp>
      </p:grpSp>
      <p:grpSp>
        <p:nvGrpSpPr>
          <p:cNvPr name="Group 10" id="10"/>
          <p:cNvGrpSpPr/>
          <p:nvPr/>
        </p:nvGrpSpPr>
        <p:grpSpPr>
          <a:xfrm rot="0">
            <a:off x="6793037" y="4059927"/>
            <a:ext cx="1296135" cy="688133"/>
            <a:chOff x="0" y="0"/>
            <a:chExt cx="423569" cy="224878"/>
          </a:xfrm>
        </p:grpSpPr>
        <p:sp>
          <p:nvSpPr>
            <p:cNvPr name="Freeform 11" id="11"/>
            <p:cNvSpPr/>
            <p:nvPr/>
          </p:nvSpPr>
          <p:spPr>
            <a:xfrm flipH="false" flipV="false" rot="0">
              <a:off x="0" y="0"/>
              <a:ext cx="423569" cy="224878"/>
            </a:xfrm>
            <a:custGeom>
              <a:avLst/>
              <a:gdLst/>
              <a:ahLst/>
              <a:cxnLst/>
              <a:rect r="r" b="b" t="t" l="l"/>
              <a:pathLst>
                <a:path h="224878" w="423569">
                  <a:moveTo>
                    <a:pt x="112439" y="0"/>
                  </a:moveTo>
                  <a:lnTo>
                    <a:pt x="311130" y="0"/>
                  </a:lnTo>
                  <a:cubicBezTo>
                    <a:pt x="340951" y="0"/>
                    <a:pt x="369550" y="11846"/>
                    <a:pt x="390636" y="32933"/>
                  </a:cubicBezTo>
                  <a:cubicBezTo>
                    <a:pt x="411723" y="54019"/>
                    <a:pt x="423569" y="82618"/>
                    <a:pt x="423569" y="112439"/>
                  </a:cubicBezTo>
                  <a:lnTo>
                    <a:pt x="423569" y="112439"/>
                  </a:lnTo>
                  <a:cubicBezTo>
                    <a:pt x="423569" y="142260"/>
                    <a:pt x="411723" y="170859"/>
                    <a:pt x="390636" y="191945"/>
                  </a:cubicBezTo>
                  <a:cubicBezTo>
                    <a:pt x="369550" y="213032"/>
                    <a:pt x="340951" y="224878"/>
                    <a:pt x="311130" y="224878"/>
                  </a:cubicBezTo>
                  <a:lnTo>
                    <a:pt x="112439" y="224878"/>
                  </a:lnTo>
                  <a:cubicBezTo>
                    <a:pt x="82618" y="224878"/>
                    <a:pt x="54019" y="213032"/>
                    <a:pt x="32933" y="191945"/>
                  </a:cubicBezTo>
                  <a:cubicBezTo>
                    <a:pt x="11846" y="170859"/>
                    <a:pt x="0" y="142260"/>
                    <a:pt x="0" y="112439"/>
                  </a:cubicBezTo>
                  <a:lnTo>
                    <a:pt x="0" y="112439"/>
                  </a:lnTo>
                  <a:cubicBezTo>
                    <a:pt x="0" y="82618"/>
                    <a:pt x="11846" y="54019"/>
                    <a:pt x="32933" y="32933"/>
                  </a:cubicBezTo>
                  <a:cubicBezTo>
                    <a:pt x="54019" y="11846"/>
                    <a:pt x="82618" y="0"/>
                    <a:pt x="112439" y="0"/>
                  </a:cubicBezTo>
                  <a:close/>
                </a:path>
              </a:pathLst>
            </a:custGeom>
            <a:solidFill>
              <a:srgbClr val="DF9839"/>
            </a:solidFill>
            <a:ln w="9525" cap="rnd">
              <a:solidFill>
                <a:srgbClr val="000000"/>
              </a:solidFill>
              <a:prstDash val="solid"/>
              <a:round/>
            </a:ln>
          </p:spPr>
        </p:sp>
        <p:sp>
          <p:nvSpPr>
            <p:cNvPr name="TextBox 12" id="12"/>
            <p:cNvSpPr txBox="true"/>
            <p:nvPr/>
          </p:nvSpPr>
          <p:spPr>
            <a:xfrm>
              <a:off x="0" y="-19050"/>
              <a:ext cx="423569" cy="243928"/>
            </a:xfrm>
            <a:prstGeom prst="rect">
              <a:avLst/>
            </a:prstGeom>
          </p:spPr>
          <p:txBody>
            <a:bodyPr anchor="ctr" rtlCol="false" tIns="29700" lIns="29700" bIns="29700" rIns="29700"/>
            <a:lstStyle/>
            <a:p>
              <a:pPr algn="ctr">
                <a:lnSpc>
                  <a:spcPts val="1565"/>
                </a:lnSpc>
              </a:pPr>
              <a:r>
                <a:rPr lang="en-US" sz="1118">
                  <a:solidFill>
                    <a:srgbClr val="000000"/>
                  </a:solidFill>
                  <a:latin typeface="Open Sauce Light"/>
                </a:rPr>
                <a:t>REEL: WHAT DOES COIL STAND FOR </a:t>
              </a:r>
            </a:p>
          </p:txBody>
        </p:sp>
      </p:grpSp>
      <p:grpSp>
        <p:nvGrpSpPr>
          <p:cNvPr name="Group 13" id="13"/>
          <p:cNvGrpSpPr/>
          <p:nvPr/>
        </p:nvGrpSpPr>
        <p:grpSpPr>
          <a:xfrm rot="0">
            <a:off x="10681989" y="194335"/>
            <a:ext cx="2612478" cy="1304013"/>
            <a:chOff x="0" y="0"/>
            <a:chExt cx="853742" cy="426144"/>
          </a:xfrm>
        </p:grpSpPr>
        <p:sp>
          <p:nvSpPr>
            <p:cNvPr name="Freeform 14" id="14"/>
            <p:cNvSpPr/>
            <p:nvPr/>
          </p:nvSpPr>
          <p:spPr>
            <a:xfrm flipH="false" flipV="false" rot="0">
              <a:off x="0" y="0"/>
              <a:ext cx="853742" cy="426144"/>
            </a:xfrm>
            <a:custGeom>
              <a:avLst/>
              <a:gdLst/>
              <a:ahLst/>
              <a:cxnLst/>
              <a:rect r="r" b="b" t="t" l="l"/>
              <a:pathLst>
                <a:path h="426144" w="853742">
                  <a:moveTo>
                    <a:pt x="151135" y="0"/>
                  </a:moveTo>
                  <a:lnTo>
                    <a:pt x="702607" y="0"/>
                  </a:lnTo>
                  <a:cubicBezTo>
                    <a:pt x="786076" y="0"/>
                    <a:pt x="853742" y="67666"/>
                    <a:pt x="853742" y="151135"/>
                  </a:cubicBezTo>
                  <a:lnTo>
                    <a:pt x="853742" y="275008"/>
                  </a:lnTo>
                  <a:cubicBezTo>
                    <a:pt x="853742" y="358478"/>
                    <a:pt x="786076" y="426144"/>
                    <a:pt x="702607" y="426144"/>
                  </a:cubicBezTo>
                  <a:lnTo>
                    <a:pt x="151135" y="426144"/>
                  </a:lnTo>
                  <a:cubicBezTo>
                    <a:pt x="67666" y="426144"/>
                    <a:pt x="0" y="358478"/>
                    <a:pt x="0" y="275008"/>
                  </a:cubicBezTo>
                  <a:lnTo>
                    <a:pt x="0" y="151135"/>
                  </a:lnTo>
                  <a:cubicBezTo>
                    <a:pt x="0" y="67666"/>
                    <a:pt x="67666" y="0"/>
                    <a:pt x="151135" y="0"/>
                  </a:cubicBezTo>
                  <a:close/>
                </a:path>
              </a:pathLst>
            </a:custGeom>
            <a:solidFill>
              <a:srgbClr val="DF9839"/>
            </a:solidFill>
            <a:ln w="9525" cap="rnd">
              <a:solidFill>
                <a:srgbClr val="000000"/>
              </a:solidFill>
              <a:prstDash val="solid"/>
              <a:round/>
            </a:ln>
          </p:spPr>
        </p:sp>
        <p:sp>
          <p:nvSpPr>
            <p:cNvPr name="TextBox 15" id="15"/>
            <p:cNvSpPr txBox="true"/>
            <p:nvPr/>
          </p:nvSpPr>
          <p:spPr>
            <a:xfrm>
              <a:off x="0" y="-28575"/>
              <a:ext cx="853742" cy="454719"/>
            </a:xfrm>
            <a:prstGeom prst="rect">
              <a:avLst/>
            </a:prstGeom>
          </p:spPr>
          <p:txBody>
            <a:bodyPr anchor="ctr" rtlCol="false" tIns="29700" lIns="29700" bIns="29700" rIns="29700"/>
            <a:lstStyle/>
            <a:p>
              <a:pPr algn="ctr">
                <a:lnSpc>
                  <a:spcPts val="2685"/>
                </a:lnSpc>
              </a:pPr>
              <a:r>
                <a:rPr lang="en-US" sz="1918">
                  <a:solidFill>
                    <a:srgbClr val="FAFAF7"/>
                  </a:solidFill>
                  <a:latin typeface="Open Sauce Light"/>
                </a:rPr>
                <a:t>INSTAGRAM POSTS</a:t>
              </a:r>
            </a:p>
          </p:txBody>
        </p:sp>
      </p:grpSp>
      <p:grpSp>
        <p:nvGrpSpPr>
          <p:cNvPr name="Group 16" id="16"/>
          <p:cNvGrpSpPr/>
          <p:nvPr/>
        </p:nvGrpSpPr>
        <p:grpSpPr>
          <a:xfrm rot="0">
            <a:off x="7034706" y="2880875"/>
            <a:ext cx="1054465" cy="736637"/>
            <a:chOff x="0" y="0"/>
            <a:chExt cx="344593" cy="240729"/>
          </a:xfrm>
        </p:grpSpPr>
        <p:sp>
          <p:nvSpPr>
            <p:cNvPr name="Freeform 17" id="17"/>
            <p:cNvSpPr/>
            <p:nvPr/>
          </p:nvSpPr>
          <p:spPr>
            <a:xfrm flipH="false" flipV="false" rot="0">
              <a:off x="0" y="0"/>
              <a:ext cx="344593" cy="240729"/>
            </a:xfrm>
            <a:custGeom>
              <a:avLst/>
              <a:gdLst/>
              <a:ahLst/>
              <a:cxnLst/>
              <a:rect r="r" b="b" t="t" l="l"/>
              <a:pathLst>
                <a:path h="240729" w="344593">
                  <a:moveTo>
                    <a:pt x="120364" y="0"/>
                  </a:moveTo>
                  <a:lnTo>
                    <a:pt x="224229" y="0"/>
                  </a:lnTo>
                  <a:cubicBezTo>
                    <a:pt x="256151" y="0"/>
                    <a:pt x="286766" y="12681"/>
                    <a:pt x="309339" y="35254"/>
                  </a:cubicBezTo>
                  <a:cubicBezTo>
                    <a:pt x="331912" y="57827"/>
                    <a:pt x="344593" y="88442"/>
                    <a:pt x="344593" y="120364"/>
                  </a:cubicBezTo>
                  <a:lnTo>
                    <a:pt x="344593" y="120364"/>
                  </a:lnTo>
                  <a:cubicBezTo>
                    <a:pt x="344593" y="152287"/>
                    <a:pt x="331912" y="182902"/>
                    <a:pt x="309339" y="205475"/>
                  </a:cubicBezTo>
                  <a:cubicBezTo>
                    <a:pt x="286766" y="228047"/>
                    <a:pt x="256151" y="240729"/>
                    <a:pt x="224229" y="240729"/>
                  </a:cubicBezTo>
                  <a:lnTo>
                    <a:pt x="120364" y="240729"/>
                  </a:lnTo>
                  <a:cubicBezTo>
                    <a:pt x="88442" y="240729"/>
                    <a:pt x="57827" y="228047"/>
                    <a:pt x="35254" y="205475"/>
                  </a:cubicBezTo>
                  <a:cubicBezTo>
                    <a:pt x="12681" y="182902"/>
                    <a:pt x="0" y="152287"/>
                    <a:pt x="0" y="120364"/>
                  </a:cubicBezTo>
                  <a:lnTo>
                    <a:pt x="0" y="120364"/>
                  </a:lnTo>
                  <a:cubicBezTo>
                    <a:pt x="0" y="88442"/>
                    <a:pt x="12681" y="57827"/>
                    <a:pt x="35254" y="35254"/>
                  </a:cubicBezTo>
                  <a:cubicBezTo>
                    <a:pt x="57827" y="12681"/>
                    <a:pt x="88442" y="0"/>
                    <a:pt x="120364" y="0"/>
                  </a:cubicBezTo>
                  <a:close/>
                </a:path>
              </a:pathLst>
            </a:custGeom>
            <a:solidFill>
              <a:srgbClr val="DF9839"/>
            </a:solidFill>
            <a:ln w="9525" cap="rnd">
              <a:solidFill>
                <a:srgbClr val="000000"/>
              </a:solidFill>
              <a:prstDash val="solid"/>
              <a:round/>
            </a:ln>
          </p:spPr>
        </p:sp>
        <p:sp>
          <p:nvSpPr>
            <p:cNvPr name="TextBox 18" id="18"/>
            <p:cNvSpPr txBox="true"/>
            <p:nvPr/>
          </p:nvSpPr>
          <p:spPr>
            <a:xfrm>
              <a:off x="0" y="-19050"/>
              <a:ext cx="344593" cy="259779"/>
            </a:xfrm>
            <a:prstGeom prst="rect">
              <a:avLst/>
            </a:prstGeom>
          </p:spPr>
          <p:txBody>
            <a:bodyPr anchor="ctr" rtlCol="false" tIns="29700" lIns="29700" bIns="29700" rIns="29700"/>
            <a:lstStyle/>
            <a:p>
              <a:pPr algn="ctr">
                <a:lnSpc>
                  <a:spcPts val="1565"/>
                </a:lnSpc>
              </a:pPr>
              <a:r>
                <a:rPr lang="en-US" sz="1118">
                  <a:solidFill>
                    <a:srgbClr val="000000"/>
                  </a:solidFill>
                  <a:latin typeface="Open Sauce Light"/>
                </a:rPr>
                <a:t> IG: JAPAN REEL WORKSHOP</a:t>
              </a:r>
            </a:p>
          </p:txBody>
        </p:sp>
      </p:grpSp>
      <p:grpSp>
        <p:nvGrpSpPr>
          <p:cNvPr name="Group 19" id="19"/>
          <p:cNvGrpSpPr/>
          <p:nvPr/>
        </p:nvGrpSpPr>
        <p:grpSpPr>
          <a:xfrm rot="0">
            <a:off x="2887650" y="4203186"/>
            <a:ext cx="1500751" cy="786692"/>
            <a:chOff x="0" y="0"/>
            <a:chExt cx="490436" cy="257086"/>
          </a:xfrm>
        </p:grpSpPr>
        <p:sp>
          <p:nvSpPr>
            <p:cNvPr name="Freeform 20" id="20"/>
            <p:cNvSpPr/>
            <p:nvPr/>
          </p:nvSpPr>
          <p:spPr>
            <a:xfrm flipH="false" flipV="false" rot="0">
              <a:off x="0" y="0"/>
              <a:ext cx="490436" cy="257086"/>
            </a:xfrm>
            <a:custGeom>
              <a:avLst/>
              <a:gdLst/>
              <a:ahLst/>
              <a:cxnLst/>
              <a:rect r="r" b="b" t="t" l="l"/>
              <a:pathLst>
                <a:path h="257086" w="490436">
                  <a:moveTo>
                    <a:pt x="128543" y="0"/>
                  </a:moveTo>
                  <a:lnTo>
                    <a:pt x="361893" y="0"/>
                  </a:lnTo>
                  <a:cubicBezTo>
                    <a:pt x="395985" y="0"/>
                    <a:pt x="428680" y="13543"/>
                    <a:pt x="452787" y="37649"/>
                  </a:cubicBezTo>
                  <a:cubicBezTo>
                    <a:pt x="476893" y="61756"/>
                    <a:pt x="490436" y="94451"/>
                    <a:pt x="490436" y="128543"/>
                  </a:cubicBezTo>
                  <a:lnTo>
                    <a:pt x="490436" y="128543"/>
                  </a:lnTo>
                  <a:cubicBezTo>
                    <a:pt x="490436" y="199536"/>
                    <a:pt x="432886" y="257086"/>
                    <a:pt x="361893" y="257086"/>
                  </a:cubicBezTo>
                  <a:lnTo>
                    <a:pt x="128543" y="257086"/>
                  </a:lnTo>
                  <a:cubicBezTo>
                    <a:pt x="94451" y="257086"/>
                    <a:pt x="61756" y="243543"/>
                    <a:pt x="37649" y="219437"/>
                  </a:cubicBezTo>
                  <a:cubicBezTo>
                    <a:pt x="13543" y="195330"/>
                    <a:pt x="0" y="162635"/>
                    <a:pt x="0" y="128543"/>
                  </a:cubicBezTo>
                  <a:lnTo>
                    <a:pt x="0" y="128543"/>
                  </a:lnTo>
                  <a:cubicBezTo>
                    <a:pt x="0" y="94451"/>
                    <a:pt x="13543" y="61756"/>
                    <a:pt x="37649" y="37649"/>
                  </a:cubicBezTo>
                  <a:cubicBezTo>
                    <a:pt x="61756" y="13543"/>
                    <a:pt x="94451" y="0"/>
                    <a:pt x="128543" y="0"/>
                  </a:cubicBezTo>
                  <a:close/>
                </a:path>
              </a:pathLst>
            </a:custGeom>
            <a:solidFill>
              <a:srgbClr val="DF9839"/>
            </a:solidFill>
            <a:ln w="9525" cap="rnd">
              <a:solidFill>
                <a:srgbClr val="000000"/>
              </a:solidFill>
              <a:prstDash val="solid"/>
              <a:round/>
            </a:ln>
          </p:spPr>
        </p:sp>
        <p:sp>
          <p:nvSpPr>
            <p:cNvPr name="TextBox 21" id="21"/>
            <p:cNvSpPr txBox="true"/>
            <p:nvPr/>
          </p:nvSpPr>
          <p:spPr>
            <a:xfrm>
              <a:off x="0" y="-19050"/>
              <a:ext cx="490436" cy="276136"/>
            </a:xfrm>
            <a:prstGeom prst="rect">
              <a:avLst/>
            </a:prstGeom>
          </p:spPr>
          <p:txBody>
            <a:bodyPr anchor="ctr" rtlCol="false" tIns="29700" lIns="29700" bIns="29700" rIns="29700"/>
            <a:lstStyle/>
            <a:p>
              <a:pPr algn="ctr">
                <a:lnSpc>
                  <a:spcPts val="1565"/>
                </a:lnSpc>
              </a:pPr>
              <a:r>
                <a:rPr lang="en-US" sz="1118">
                  <a:solidFill>
                    <a:srgbClr val="000000"/>
                  </a:solidFill>
                  <a:latin typeface="Open Sauce Light"/>
                </a:rPr>
                <a:t>WHAT IS FIU COIL</a:t>
              </a:r>
            </a:p>
          </p:txBody>
        </p:sp>
      </p:grpSp>
      <p:grpSp>
        <p:nvGrpSpPr>
          <p:cNvPr name="Group 22" id="22"/>
          <p:cNvGrpSpPr/>
          <p:nvPr/>
        </p:nvGrpSpPr>
        <p:grpSpPr>
          <a:xfrm rot="0">
            <a:off x="4753104" y="5506334"/>
            <a:ext cx="1619417" cy="879684"/>
            <a:chOff x="0" y="0"/>
            <a:chExt cx="529216" cy="287476"/>
          </a:xfrm>
        </p:grpSpPr>
        <p:sp>
          <p:nvSpPr>
            <p:cNvPr name="Freeform 23" id="23"/>
            <p:cNvSpPr/>
            <p:nvPr/>
          </p:nvSpPr>
          <p:spPr>
            <a:xfrm flipH="false" flipV="false" rot="0">
              <a:off x="0" y="0"/>
              <a:ext cx="529216" cy="287476"/>
            </a:xfrm>
            <a:custGeom>
              <a:avLst/>
              <a:gdLst/>
              <a:ahLst/>
              <a:cxnLst/>
              <a:rect r="r" b="b" t="t" l="l"/>
              <a:pathLst>
                <a:path h="287476" w="529216">
                  <a:moveTo>
                    <a:pt x="143738" y="0"/>
                  </a:moveTo>
                  <a:lnTo>
                    <a:pt x="385478" y="0"/>
                  </a:lnTo>
                  <a:cubicBezTo>
                    <a:pt x="423600" y="0"/>
                    <a:pt x="460160" y="15144"/>
                    <a:pt x="487116" y="42100"/>
                  </a:cubicBezTo>
                  <a:cubicBezTo>
                    <a:pt x="514072" y="69056"/>
                    <a:pt x="529216" y="105616"/>
                    <a:pt x="529216" y="143738"/>
                  </a:cubicBezTo>
                  <a:lnTo>
                    <a:pt x="529216" y="143738"/>
                  </a:lnTo>
                  <a:cubicBezTo>
                    <a:pt x="529216" y="223122"/>
                    <a:pt x="464862" y="287476"/>
                    <a:pt x="385478" y="287476"/>
                  </a:cubicBezTo>
                  <a:lnTo>
                    <a:pt x="143738" y="287476"/>
                  </a:lnTo>
                  <a:cubicBezTo>
                    <a:pt x="64354" y="287476"/>
                    <a:pt x="0" y="223122"/>
                    <a:pt x="0" y="143738"/>
                  </a:cubicBezTo>
                  <a:lnTo>
                    <a:pt x="0" y="143738"/>
                  </a:lnTo>
                  <a:cubicBezTo>
                    <a:pt x="0" y="64354"/>
                    <a:pt x="64354" y="0"/>
                    <a:pt x="143738" y="0"/>
                  </a:cubicBezTo>
                  <a:close/>
                </a:path>
              </a:pathLst>
            </a:custGeom>
            <a:solidFill>
              <a:srgbClr val="DF9839"/>
            </a:solidFill>
            <a:ln w="9525" cap="rnd">
              <a:solidFill>
                <a:srgbClr val="000000"/>
              </a:solidFill>
              <a:prstDash val="solid"/>
              <a:round/>
            </a:ln>
          </p:spPr>
        </p:sp>
        <p:sp>
          <p:nvSpPr>
            <p:cNvPr name="TextBox 24" id="24"/>
            <p:cNvSpPr txBox="true"/>
            <p:nvPr/>
          </p:nvSpPr>
          <p:spPr>
            <a:xfrm>
              <a:off x="0" y="-19050"/>
              <a:ext cx="529216" cy="306526"/>
            </a:xfrm>
            <a:prstGeom prst="rect">
              <a:avLst/>
            </a:prstGeom>
          </p:spPr>
          <p:txBody>
            <a:bodyPr anchor="ctr" rtlCol="false" tIns="29700" lIns="29700" bIns="29700" rIns="29700"/>
            <a:lstStyle/>
            <a:p>
              <a:pPr algn="ctr">
                <a:lnSpc>
                  <a:spcPts val="1565"/>
                </a:lnSpc>
              </a:pPr>
              <a:r>
                <a:rPr lang="en-US" sz="1118">
                  <a:solidFill>
                    <a:srgbClr val="000000"/>
                  </a:solidFill>
                  <a:latin typeface="Open Sauce Light"/>
                </a:rPr>
                <a:t>AACU STUDENT EVENT ANNCOUMENT </a:t>
              </a:r>
            </a:p>
          </p:txBody>
        </p:sp>
      </p:grpSp>
      <p:grpSp>
        <p:nvGrpSpPr>
          <p:cNvPr name="Group 25" id="25"/>
          <p:cNvGrpSpPr/>
          <p:nvPr/>
        </p:nvGrpSpPr>
        <p:grpSpPr>
          <a:xfrm rot="0">
            <a:off x="4805018" y="6543349"/>
            <a:ext cx="1567504" cy="1061339"/>
            <a:chOff x="0" y="0"/>
            <a:chExt cx="512251" cy="346839"/>
          </a:xfrm>
        </p:grpSpPr>
        <p:sp>
          <p:nvSpPr>
            <p:cNvPr name="Freeform 26" id="26"/>
            <p:cNvSpPr/>
            <p:nvPr/>
          </p:nvSpPr>
          <p:spPr>
            <a:xfrm flipH="false" flipV="false" rot="0">
              <a:off x="0" y="0"/>
              <a:ext cx="512251" cy="346839"/>
            </a:xfrm>
            <a:custGeom>
              <a:avLst/>
              <a:gdLst/>
              <a:ahLst/>
              <a:cxnLst/>
              <a:rect r="r" b="b" t="t" l="l"/>
              <a:pathLst>
                <a:path h="346839" w="512251">
                  <a:moveTo>
                    <a:pt x="173420" y="0"/>
                  </a:moveTo>
                  <a:lnTo>
                    <a:pt x="338831" y="0"/>
                  </a:lnTo>
                  <a:cubicBezTo>
                    <a:pt x="384825" y="0"/>
                    <a:pt x="428935" y="18271"/>
                    <a:pt x="461457" y="50793"/>
                  </a:cubicBezTo>
                  <a:cubicBezTo>
                    <a:pt x="493980" y="83316"/>
                    <a:pt x="512251" y="127426"/>
                    <a:pt x="512251" y="173420"/>
                  </a:cubicBezTo>
                  <a:lnTo>
                    <a:pt x="512251" y="173420"/>
                  </a:lnTo>
                  <a:cubicBezTo>
                    <a:pt x="512251" y="269197"/>
                    <a:pt x="434608" y="346839"/>
                    <a:pt x="338831" y="346839"/>
                  </a:cubicBezTo>
                  <a:lnTo>
                    <a:pt x="173420" y="346839"/>
                  </a:lnTo>
                  <a:cubicBezTo>
                    <a:pt x="77643" y="346839"/>
                    <a:pt x="0" y="269197"/>
                    <a:pt x="0" y="173420"/>
                  </a:cubicBezTo>
                  <a:lnTo>
                    <a:pt x="0" y="173420"/>
                  </a:lnTo>
                  <a:cubicBezTo>
                    <a:pt x="0" y="77643"/>
                    <a:pt x="77643" y="0"/>
                    <a:pt x="173420" y="0"/>
                  </a:cubicBezTo>
                  <a:close/>
                </a:path>
              </a:pathLst>
            </a:custGeom>
            <a:solidFill>
              <a:srgbClr val="DF9839"/>
            </a:solidFill>
            <a:ln w="9525" cap="rnd">
              <a:solidFill>
                <a:srgbClr val="000000"/>
              </a:solidFill>
              <a:prstDash val="solid"/>
              <a:round/>
            </a:ln>
          </p:spPr>
        </p:sp>
        <p:sp>
          <p:nvSpPr>
            <p:cNvPr name="TextBox 27" id="27"/>
            <p:cNvSpPr txBox="true"/>
            <p:nvPr/>
          </p:nvSpPr>
          <p:spPr>
            <a:xfrm>
              <a:off x="0" y="-19050"/>
              <a:ext cx="512251" cy="365889"/>
            </a:xfrm>
            <a:prstGeom prst="rect">
              <a:avLst/>
            </a:prstGeom>
          </p:spPr>
          <p:txBody>
            <a:bodyPr anchor="ctr" rtlCol="false" tIns="29700" lIns="29700" bIns="29700" rIns="29700"/>
            <a:lstStyle/>
            <a:p>
              <a:pPr algn="ctr">
                <a:lnSpc>
                  <a:spcPts val="1565"/>
                </a:lnSpc>
              </a:pPr>
              <a:r>
                <a:rPr lang="en-US" sz="1118">
                  <a:solidFill>
                    <a:srgbClr val="000000"/>
                  </a:solidFill>
                  <a:latin typeface="Open Sauce Light"/>
                </a:rPr>
                <a:t>SPAIN TRIP (POV REEL) </a:t>
              </a:r>
            </a:p>
          </p:txBody>
        </p:sp>
      </p:grpSp>
      <p:grpSp>
        <p:nvGrpSpPr>
          <p:cNvPr name="Group 28" id="28"/>
          <p:cNvGrpSpPr/>
          <p:nvPr/>
        </p:nvGrpSpPr>
        <p:grpSpPr>
          <a:xfrm rot="0">
            <a:off x="6958404" y="8734387"/>
            <a:ext cx="965401" cy="835117"/>
            <a:chOff x="0" y="0"/>
            <a:chExt cx="315487" cy="272911"/>
          </a:xfrm>
        </p:grpSpPr>
        <p:sp>
          <p:nvSpPr>
            <p:cNvPr name="Freeform 29" id="29"/>
            <p:cNvSpPr/>
            <p:nvPr/>
          </p:nvSpPr>
          <p:spPr>
            <a:xfrm flipH="false" flipV="false" rot="0">
              <a:off x="0" y="0"/>
              <a:ext cx="315487" cy="272911"/>
            </a:xfrm>
            <a:custGeom>
              <a:avLst/>
              <a:gdLst/>
              <a:ahLst/>
              <a:cxnLst/>
              <a:rect r="r" b="b" t="t" l="l"/>
              <a:pathLst>
                <a:path h="272911" w="315487">
                  <a:moveTo>
                    <a:pt x="136456" y="0"/>
                  </a:moveTo>
                  <a:lnTo>
                    <a:pt x="179032" y="0"/>
                  </a:lnTo>
                  <a:cubicBezTo>
                    <a:pt x="215222" y="0"/>
                    <a:pt x="249930" y="14377"/>
                    <a:pt x="275520" y="39967"/>
                  </a:cubicBezTo>
                  <a:cubicBezTo>
                    <a:pt x="301111" y="65557"/>
                    <a:pt x="315487" y="100265"/>
                    <a:pt x="315487" y="136456"/>
                  </a:cubicBezTo>
                  <a:lnTo>
                    <a:pt x="315487" y="136456"/>
                  </a:lnTo>
                  <a:cubicBezTo>
                    <a:pt x="315487" y="172646"/>
                    <a:pt x="301111" y="207354"/>
                    <a:pt x="275520" y="232944"/>
                  </a:cubicBezTo>
                  <a:cubicBezTo>
                    <a:pt x="249930" y="258535"/>
                    <a:pt x="215222" y="272911"/>
                    <a:pt x="179032" y="272911"/>
                  </a:cubicBezTo>
                  <a:lnTo>
                    <a:pt x="136456" y="272911"/>
                  </a:lnTo>
                  <a:cubicBezTo>
                    <a:pt x="100265" y="272911"/>
                    <a:pt x="65557" y="258535"/>
                    <a:pt x="39967" y="232944"/>
                  </a:cubicBezTo>
                  <a:cubicBezTo>
                    <a:pt x="14377" y="207354"/>
                    <a:pt x="0" y="172646"/>
                    <a:pt x="0" y="136456"/>
                  </a:cubicBezTo>
                  <a:lnTo>
                    <a:pt x="0" y="136456"/>
                  </a:lnTo>
                  <a:cubicBezTo>
                    <a:pt x="0" y="100265"/>
                    <a:pt x="14377" y="65557"/>
                    <a:pt x="39967" y="39967"/>
                  </a:cubicBezTo>
                  <a:cubicBezTo>
                    <a:pt x="65557" y="14377"/>
                    <a:pt x="100265" y="0"/>
                    <a:pt x="136456" y="0"/>
                  </a:cubicBezTo>
                  <a:close/>
                </a:path>
              </a:pathLst>
            </a:custGeom>
            <a:solidFill>
              <a:srgbClr val="DF9839"/>
            </a:solidFill>
            <a:ln w="9525" cap="rnd">
              <a:solidFill>
                <a:srgbClr val="000000"/>
              </a:solidFill>
              <a:prstDash val="solid"/>
              <a:round/>
            </a:ln>
          </p:spPr>
        </p:sp>
        <p:sp>
          <p:nvSpPr>
            <p:cNvPr name="TextBox 30" id="30"/>
            <p:cNvSpPr txBox="true"/>
            <p:nvPr/>
          </p:nvSpPr>
          <p:spPr>
            <a:xfrm>
              <a:off x="0" y="-19050"/>
              <a:ext cx="315487" cy="291961"/>
            </a:xfrm>
            <a:prstGeom prst="rect">
              <a:avLst/>
            </a:prstGeom>
          </p:spPr>
          <p:txBody>
            <a:bodyPr anchor="ctr" rtlCol="false" tIns="29700" lIns="29700" bIns="29700" rIns="29700"/>
            <a:lstStyle/>
            <a:p>
              <a:pPr algn="ctr">
                <a:lnSpc>
                  <a:spcPts val="1565"/>
                </a:lnSpc>
              </a:pPr>
              <a:r>
                <a:rPr lang="en-US" sz="1118">
                  <a:solidFill>
                    <a:srgbClr val="000000"/>
                  </a:solidFill>
                  <a:latin typeface="Open Sauce Light"/>
                </a:rPr>
                <a:t>COILS DIGITAL DIARY PART 1: SPAIN</a:t>
              </a:r>
            </a:p>
          </p:txBody>
        </p:sp>
      </p:grpSp>
      <p:grpSp>
        <p:nvGrpSpPr>
          <p:cNvPr name="Group 31" id="31"/>
          <p:cNvGrpSpPr/>
          <p:nvPr/>
        </p:nvGrpSpPr>
        <p:grpSpPr>
          <a:xfrm rot="0">
            <a:off x="10692093" y="8193508"/>
            <a:ext cx="1296135" cy="1081757"/>
            <a:chOff x="0" y="0"/>
            <a:chExt cx="423569" cy="353512"/>
          </a:xfrm>
        </p:grpSpPr>
        <p:sp>
          <p:nvSpPr>
            <p:cNvPr name="Freeform 32" id="32"/>
            <p:cNvSpPr/>
            <p:nvPr/>
          </p:nvSpPr>
          <p:spPr>
            <a:xfrm flipH="false" flipV="false" rot="0">
              <a:off x="0" y="0"/>
              <a:ext cx="423569" cy="353512"/>
            </a:xfrm>
            <a:custGeom>
              <a:avLst/>
              <a:gdLst/>
              <a:ahLst/>
              <a:cxnLst/>
              <a:rect r="r" b="b" t="t" l="l"/>
              <a:pathLst>
                <a:path h="353512" w="423569">
                  <a:moveTo>
                    <a:pt x="176756" y="0"/>
                  </a:moveTo>
                  <a:lnTo>
                    <a:pt x="246813" y="0"/>
                  </a:lnTo>
                  <a:cubicBezTo>
                    <a:pt x="293692" y="0"/>
                    <a:pt x="338650" y="18622"/>
                    <a:pt x="371798" y="51771"/>
                  </a:cubicBezTo>
                  <a:cubicBezTo>
                    <a:pt x="404947" y="84919"/>
                    <a:pt x="423569" y="129877"/>
                    <a:pt x="423569" y="176756"/>
                  </a:cubicBezTo>
                  <a:lnTo>
                    <a:pt x="423569" y="176756"/>
                  </a:lnTo>
                  <a:cubicBezTo>
                    <a:pt x="423569" y="274375"/>
                    <a:pt x="344433" y="353512"/>
                    <a:pt x="246813" y="353512"/>
                  </a:cubicBezTo>
                  <a:lnTo>
                    <a:pt x="176756" y="353512"/>
                  </a:lnTo>
                  <a:cubicBezTo>
                    <a:pt x="129877" y="353512"/>
                    <a:pt x="84919" y="334889"/>
                    <a:pt x="51771" y="301741"/>
                  </a:cubicBezTo>
                  <a:cubicBezTo>
                    <a:pt x="18622" y="268593"/>
                    <a:pt x="0" y="223634"/>
                    <a:pt x="0" y="176756"/>
                  </a:cubicBezTo>
                  <a:lnTo>
                    <a:pt x="0" y="176756"/>
                  </a:lnTo>
                  <a:cubicBezTo>
                    <a:pt x="0" y="129877"/>
                    <a:pt x="18622" y="84919"/>
                    <a:pt x="51771" y="51771"/>
                  </a:cubicBezTo>
                  <a:cubicBezTo>
                    <a:pt x="84919" y="18622"/>
                    <a:pt x="129877" y="0"/>
                    <a:pt x="176756" y="0"/>
                  </a:cubicBezTo>
                  <a:close/>
                </a:path>
              </a:pathLst>
            </a:custGeom>
            <a:solidFill>
              <a:srgbClr val="DF9839"/>
            </a:solidFill>
            <a:ln w="9525" cap="rnd">
              <a:solidFill>
                <a:srgbClr val="000000"/>
              </a:solidFill>
              <a:prstDash val="solid"/>
              <a:round/>
            </a:ln>
          </p:spPr>
        </p:sp>
        <p:sp>
          <p:nvSpPr>
            <p:cNvPr name="TextBox 33" id="33"/>
            <p:cNvSpPr txBox="true"/>
            <p:nvPr/>
          </p:nvSpPr>
          <p:spPr>
            <a:xfrm>
              <a:off x="0" y="-19050"/>
              <a:ext cx="423569" cy="372562"/>
            </a:xfrm>
            <a:prstGeom prst="rect">
              <a:avLst/>
            </a:prstGeom>
          </p:spPr>
          <p:txBody>
            <a:bodyPr anchor="ctr" rtlCol="false" tIns="29700" lIns="29700" bIns="29700" rIns="29700"/>
            <a:lstStyle/>
            <a:p>
              <a:pPr algn="ctr">
                <a:lnSpc>
                  <a:spcPts val="1565"/>
                </a:lnSpc>
              </a:pPr>
              <a:r>
                <a:rPr lang="en-US" sz="1118">
                  <a:solidFill>
                    <a:srgbClr val="000000"/>
                  </a:solidFill>
                  <a:latin typeface="Open Sauce Light"/>
                </a:rPr>
                <a:t>COILS DIGITAL DIARY PART 2: SPAIN</a:t>
              </a:r>
            </a:p>
          </p:txBody>
        </p:sp>
      </p:grpSp>
      <p:sp>
        <p:nvSpPr>
          <p:cNvPr name="TextBox 34" id="34"/>
          <p:cNvSpPr txBox="true"/>
          <p:nvPr/>
        </p:nvSpPr>
        <p:spPr>
          <a:xfrm rot="0">
            <a:off x="6514375" y="297156"/>
            <a:ext cx="3703853" cy="1276885"/>
          </a:xfrm>
          <a:prstGeom prst="rect">
            <a:avLst/>
          </a:prstGeom>
        </p:spPr>
        <p:txBody>
          <a:bodyPr anchor="t" rtlCol="false" tIns="0" lIns="0" bIns="0" rIns="0">
            <a:spAutoFit/>
          </a:bodyPr>
          <a:lstStyle/>
          <a:p>
            <a:pPr algn="ctr">
              <a:lnSpc>
                <a:spcPts val="5090"/>
              </a:lnSpc>
              <a:spcBef>
                <a:spcPct val="0"/>
              </a:spcBef>
            </a:pPr>
            <a:r>
              <a:rPr lang="en-US" sz="3636">
                <a:solidFill>
                  <a:srgbClr val="DF9839"/>
                </a:solidFill>
                <a:latin typeface="Droid Serif Bold"/>
              </a:rPr>
              <a:t> CONTENT CALENDAR </a:t>
            </a:r>
          </a:p>
        </p:txBody>
      </p:sp>
      <p:grpSp>
        <p:nvGrpSpPr>
          <p:cNvPr name="Group 35" id="35"/>
          <p:cNvGrpSpPr/>
          <p:nvPr/>
        </p:nvGrpSpPr>
        <p:grpSpPr>
          <a:xfrm rot="0">
            <a:off x="13761191" y="216649"/>
            <a:ext cx="2612478" cy="1304013"/>
            <a:chOff x="0" y="0"/>
            <a:chExt cx="853742" cy="426144"/>
          </a:xfrm>
        </p:grpSpPr>
        <p:sp>
          <p:nvSpPr>
            <p:cNvPr name="Freeform 36" id="36"/>
            <p:cNvSpPr/>
            <p:nvPr/>
          </p:nvSpPr>
          <p:spPr>
            <a:xfrm flipH="false" flipV="false" rot="0">
              <a:off x="0" y="0"/>
              <a:ext cx="853742" cy="426144"/>
            </a:xfrm>
            <a:custGeom>
              <a:avLst/>
              <a:gdLst/>
              <a:ahLst/>
              <a:cxnLst/>
              <a:rect r="r" b="b" t="t" l="l"/>
              <a:pathLst>
                <a:path h="426144" w="853742">
                  <a:moveTo>
                    <a:pt x="151135" y="0"/>
                  </a:moveTo>
                  <a:lnTo>
                    <a:pt x="702607" y="0"/>
                  </a:lnTo>
                  <a:cubicBezTo>
                    <a:pt x="786076" y="0"/>
                    <a:pt x="853742" y="67666"/>
                    <a:pt x="853742" y="151135"/>
                  </a:cubicBezTo>
                  <a:lnTo>
                    <a:pt x="853742" y="275008"/>
                  </a:lnTo>
                  <a:cubicBezTo>
                    <a:pt x="853742" y="358478"/>
                    <a:pt x="786076" y="426144"/>
                    <a:pt x="702607" y="426144"/>
                  </a:cubicBezTo>
                  <a:lnTo>
                    <a:pt x="151135" y="426144"/>
                  </a:lnTo>
                  <a:cubicBezTo>
                    <a:pt x="67666" y="426144"/>
                    <a:pt x="0" y="358478"/>
                    <a:pt x="0" y="275008"/>
                  </a:cubicBezTo>
                  <a:lnTo>
                    <a:pt x="0" y="151135"/>
                  </a:lnTo>
                  <a:cubicBezTo>
                    <a:pt x="0" y="67666"/>
                    <a:pt x="67666" y="0"/>
                    <a:pt x="151135" y="0"/>
                  </a:cubicBezTo>
                  <a:close/>
                </a:path>
              </a:pathLst>
            </a:custGeom>
            <a:solidFill>
              <a:srgbClr val="2C92D5"/>
            </a:solidFill>
            <a:ln w="9525" cap="rnd">
              <a:solidFill>
                <a:srgbClr val="000000"/>
              </a:solidFill>
              <a:prstDash val="solid"/>
              <a:round/>
            </a:ln>
          </p:spPr>
        </p:sp>
        <p:sp>
          <p:nvSpPr>
            <p:cNvPr name="TextBox 37" id="37"/>
            <p:cNvSpPr txBox="true"/>
            <p:nvPr/>
          </p:nvSpPr>
          <p:spPr>
            <a:xfrm>
              <a:off x="0" y="-28575"/>
              <a:ext cx="853742" cy="454719"/>
            </a:xfrm>
            <a:prstGeom prst="rect">
              <a:avLst/>
            </a:prstGeom>
          </p:spPr>
          <p:txBody>
            <a:bodyPr anchor="ctr" rtlCol="false" tIns="29700" lIns="29700" bIns="29700" rIns="29700"/>
            <a:lstStyle/>
            <a:p>
              <a:pPr algn="ctr">
                <a:lnSpc>
                  <a:spcPts val="2685"/>
                </a:lnSpc>
              </a:pPr>
              <a:r>
                <a:rPr lang="en-US" sz="1918">
                  <a:solidFill>
                    <a:srgbClr val="FAFAF7"/>
                  </a:solidFill>
                  <a:latin typeface="Open Sauce Light"/>
                </a:rPr>
                <a:t>LINKEDIN POSTS</a:t>
              </a:r>
            </a:p>
          </p:txBody>
        </p:sp>
      </p:grpSp>
      <p:grpSp>
        <p:nvGrpSpPr>
          <p:cNvPr name="Group 38" id="38"/>
          <p:cNvGrpSpPr/>
          <p:nvPr/>
        </p:nvGrpSpPr>
        <p:grpSpPr>
          <a:xfrm rot="0">
            <a:off x="6703511" y="2115723"/>
            <a:ext cx="1574796" cy="641327"/>
            <a:chOff x="0" y="0"/>
            <a:chExt cx="514634" cy="209582"/>
          </a:xfrm>
        </p:grpSpPr>
        <p:sp>
          <p:nvSpPr>
            <p:cNvPr name="Freeform 39" id="39"/>
            <p:cNvSpPr/>
            <p:nvPr/>
          </p:nvSpPr>
          <p:spPr>
            <a:xfrm flipH="false" flipV="false" rot="0">
              <a:off x="0" y="0"/>
              <a:ext cx="514634" cy="209582"/>
            </a:xfrm>
            <a:custGeom>
              <a:avLst/>
              <a:gdLst/>
              <a:ahLst/>
              <a:cxnLst/>
              <a:rect r="r" b="b" t="t" l="l"/>
              <a:pathLst>
                <a:path h="209582" w="514634">
                  <a:moveTo>
                    <a:pt x="104791" y="0"/>
                  </a:moveTo>
                  <a:lnTo>
                    <a:pt x="409843" y="0"/>
                  </a:lnTo>
                  <a:cubicBezTo>
                    <a:pt x="467717" y="0"/>
                    <a:pt x="514634" y="46916"/>
                    <a:pt x="514634" y="104791"/>
                  </a:cubicBezTo>
                  <a:lnTo>
                    <a:pt x="514634" y="104791"/>
                  </a:lnTo>
                  <a:cubicBezTo>
                    <a:pt x="514634" y="162665"/>
                    <a:pt x="467717" y="209582"/>
                    <a:pt x="409843" y="209582"/>
                  </a:cubicBezTo>
                  <a:lnTo>
                    <a:pt x="104791" y="209582"/>
                  </a:lnTo>
                  <a:cubicBezTo>
                    <a:pt x="46916" y="209582"/>
                    <a:pt x="0" y="162665"/>
                    <a:pt x="0" y="104791"/>
                  </a:cubicBezTo>
                  <a:lnTo>
                    <a:pt x="0" y="104791"/>
                  </a:lnTo>
                  <a:cubicBezTo>
                    <a:pt x="0" y="46916"/>
                    <a:pt x="46916" y="0"/>
                    <a:pt x="104791" y="0"/>
                  </a:cubicBezTo>
                  <a:close/>
                </a:path>
              </a:pathLst>
            </a:custGeom>
            <a:solidFill>
              <a:srgbClr val="2C92D5"/>
            </a:solidFill>
            <a:ln w="9525" cap="rnd">
              <a:solidFill>
                <a:srgbClr val="000000"/>
              </a:solidFill>
              <a:prstDash val="solid"/>
              <a:round/>
            </a:ln>
          </p:spPr>
        </p:sp>
        <p:sp>
          <p:nvSpPr>
            <p:cNvPr name="TextBox 40" id="40"/>
            <p:cNvSpPr txBox="true"/>
            <p:nvPr/>
          </p:nvSpPr>
          <p:spPr>
            <a:xfrm>
              <a:off x="0" y="-19050"/>
              <a:ext cx="514634" cy="228632"/>
            </a:xfrm>
            <a:prstGeom prst="rect">
              <a:avLst/>
            </a:prstGeom>
          </p:spPr>
          <p:txBody>
            <a:bodyPr anchor="ctr" rtlCol="false" tIns="29700" lIns="29700" bIns="29700" rIns="29700"/>
            <a:lstStyle/>
            <a:p>
              <a:pPr algn="ctr">
                <a:lnSpc>
                  <a:spcPts val="1565"/>
                </a:lnSpc>
              </a:pPr>
              <a:r>
                <a:rPr lang="en-US" sz="1118">
                  <a:solidFill>
                    <a:srgbClr val="FAFAF7"/>
                  </a:solidFill>
                  <a:latin typeface="Open Sauce Light"/>
                </a:rPr>
                <a:t>JAPAN REEL WORKSHOP</a:t>
              </a:r>
            </a:p>
          </p:txBody>
        </p:sp>
      </p:grpSp>
      <p:grpSp>
        <p:nvGrpSpPr>
          <p:cNvPr name="Group 41" id="41"/>
          <p:cNvGrpSpPr/>
          <p:nvPr/>
        </p:nvGrpSpPr>
        <p:grpSpPr>
          <a:xfrm rot="0">
            <a:off x="6869339" y="8053083"/>
            <a:ext cx="1143530" cy="557984"/>
            <a:chOff x="0" y="0"/>
            <a:chExt cx="373699" cy="182346"/>
          </a:xfrm>
        </p:grpSpPr>
        <p:sp>
          <p:nvSpPr>
            <p:cNvPr name="Freeform 42" id="42"/>
            <p:cNvSpPr/>
            <p:nvPr/>
          </p:nvSpPr>
          <p:spPr>
            <a:xfrm flipH="false" flipV="false" rot="0">
              <a:off x="0" y="0"/>
              <a:ext cx="373699" cy="182346"/>
            </a:xfrm>
            <a:custGeom>
              <a:avLst/>
              <a:gdLst/>
              <a:ahLst/>
              <a:cxnLst/>
              <a:rect r="r" b="b" t="t" l="l"/>
              <a:pathLst>
                <a:path h="182346" w="373699">
                  <a:moveTo>
                    <a:pt x="91173" y="0"/>
                  </a:moveTo>
                  <a:lnTo>
                    <a:pt x="282526" y="0"/>
                  </a:lnTo>
                  <a:cubicBezTo>
                    <a:pt x="306706" y="0"/>
                    <a:pt x="329896" y="9606"/>
                    <a:pt x="346995" y="26704"/>
                  </a:cubicBezTo>
                  <a:cubicBezTo>
                    <a:pt x="364093" y="43802"/>
                    <a:pt x="373699" y="66992"/>
                    <a:pt x="373699" y="91173"/>
                  </a:cubicBezTo>
                  <a:lnTo>
                    <a:pt x="373699" y="91173"/>
                  </a:lnTo>
                  <a:cubicBezTo>
                    <a:pt x="373699" y="141526"/>
                    <a:pt x="332879" y="182346"/>
                    <a:pt x="282526" y="182346"/>
                  </a:cubicBezTo>
                  <a:lnTo>
                    <a:pt x="91173" y="182346"/>
                  </a:lnTo>
                  <a:cubicBezTo>
                    <a:pt x="40819" y="182346"/>
                    <a:pt x="0" y="141526"/>
                    <a:pt x="0" y="91173"/>
                  </a:cubicBezTo>
                  <a:lnTo>
                    <a:pt x="0" y="91173"/>
                  </a:lnTo>
                  <a:cubicBezTo>
                    <a:pt x="0" y="40819"/>
                    <a:pt x="40819" y="0"/>
                    <a:pt x="91173" y="0"/>
                  </a:cubicBezTo>
                  <a:close/>
                </a:path>
              </a:pathLst>
            </a:custGeom>
            <a:solidFill>
              <a:srgbClr val="2C92D5"/>
            </a:solidFill>
            <a:ln w="9525" cap="rnd">
              <a:solidFill>
                <a:srgbClr val="000000"/>
              </a:solidFill>
              <a:prstDash val="solid"/>
              <a:round/>
            </a:ln>
          </p:spPr>
        </p:sp>
        <p:sp>
          <p:nvSpPr>
            <p:cNvPr name="TextBox 43" id="43"/>
            <p:cNvSpPr txBox="true"/>
            <p:nvPr/>
          </p:nvSpPr>
          <p:spPr>
            <a:xfrm>
              <a:off x="0" y="-9525"/>
              <a:ext cx="373699" cy="191871"/>
            </a:xfrm>
            <a:prstGeom prst="rect">
              <a:avLst/>
            </a:prstGeom>
          </p:spPr>
          <p:txBody>
            <a:bodyPr anchor="ctr" rtlCol="false" tIns="29700" lIns="29700" bIns="29700" rIns="29700"/>
            <a:lstStyle/>
            <a:p>
              <a:pPr algn="ctr">
                <a:lnSpc>
                  <a:spcPts val="1285"/>
                </a:lnSpc>
              </a:pPr>
              <a:r>
                <a:rPr lang="en-US" sz="918">
                  <a:solidFill>
                    <a:srgbClr val="FAFAF7"/>
                  </a:solidFill>
                  <a:latin typeface="Open Sauce Light"/>
                </a:rPr>
                <a:t>COILS DIGITAL DIARY PART 1: SPAIN</a:t>
              </a:r>
            </a:p>
          </p:txBody>
        </p:sp>
      </p:grpSp>
      <p:grpSp>
        <p:nvGrpSpPr>
          <p:cNvPr name="Group 44" id="44"/>
          <p:cNvGrpSpPr/>
          <p:nvPr/>
        </p:nvGrpSpPr>
        <p:grpSpPr>
          <a:xfrm rot="0">
            <a:off x="15234392" y="1787869"/>
            <a:ext cx="1741257" cy="1093006"/>
            <a:chOff x="0" y="0"/>
            <a:chExt cx="569032" cy="357188"/>
          </a:xfrm>
        </p:grpSpPr>
        <p:sp>
          <p:nvSpPr>
            <p:cNvPr name="Freeform 45" id="45"/>
            <p:cNvSpPr/>
            <p:nvPr/>
          </p:nvSpPr>
          <p:spPr>
            <a:xfrm flipH="false" flipV="false" rot="0">
              <a:off x="0" y="0"/>
              <a:ext cx="569032" cy="357188"/>
            </a:xfrm>
            <a:custGeom>
              <a:avLst/>
              <a:gdLst/>
              <a:ahLst/>
              <a:cxnLst/>
              <a:rect r="r" b="b" t="t" l="l"/>
              <a:pathLst>
                <a:path h="357188" w="569032">
                  <a:moveTo>
                    <a:pt x="178594" y="0"/>
                  </a:moveTo>
                  <a:lnTo>
                    <a:pt x="390438" y="0"/>
                  </a:lnTo>
                  <a:cubicBezTo>
                    <a:pt x="437804" y="0"/>
                    <a:pt x="483230" y="18816"/>
                    <a:pt x="516723" y="52309"/>
                  </a:cubicBezTo>
                  <a:cubicBezTo>
                    <a:pt x="550216" y="85802"/>
                    <a:pt x="569032" y="131228"/>
                    <a:pt x="569032" y="178594"/>
                  </a:cubicBezTo>
                  <a:lnTo>
                    <a:pt x="569032" y="178594"/>
                  </a:lnTo>
                  <a:cubicBezTo>
                    <a:pt x="569032" y="225960"/>
                    <a:pt x="550216" y="271386"/>
                    <a:pt x="516723" y="304879"/>
                  </a:cubicBezTo>
                  <a:cubicBezTo>
                    <a:pt x="483230" y="338372"/>
                    <a:pt x="437804" y="357188"/>
                    <a:pt x="390438" y="357188"/>
                  </a:cubicBezTo>
                  <a:lnTo>
                    <a:pt x="178594" y="357188"/>
                  </a:lnTo>
                  <a:cubicBezTo>
                    <a:pt x="131228" y="357188"/>
                    <a:pt x="85802" y="338372"/>
                    <a:pt x="52309" y="304879"/>
                  </a:cubicBezTo>
                  <a:cubicBezTo>
                    <a:pt x="18816" y="271386"/>
                    <a:pt x="0" y="225960"/>
                    <a:pt x="0" y="178594"/>
                  </a:cubicBezTo>
                  <a:lnTo>
                    <a:pt x="0" y="178594"/>
                  </a:lnTo>
                  <a:cubicBezTo>
                    <a:pt x="0" y="131228"/>
                    <a:pt x="18816" y="85802"/>
                    <a:pt x="52309" y="52309"/>
                  </a:cubicBezTo>
                  <a:cubicBezTo>
                    <a:pt x="85802" y="18816"/>
                    <a:pt x="131228" y="0"/>
                    <a:pt x="178594" y="0"/>
                  </a:cubicBezTo>
                  <a:close/>
                </a:path>
              </a:pathLst>
            </a:custGeom>
            <a:solidFill>
              <a:srgbClr val="CC0066"/>
            </a:solidFill>
            <a:ln w="9525" cap="rnd">
              <a:solidFill>
                <a:srgbClr val="000000"/>
              </a:solidFill>
              <a:prstDash val="solid"/>
              <a:round/>
            </a:ln>
          </p:spPr>
        </p:sp>
        <p:sp>
          <p:nvSpPr>
            <p:cNvPr name="TextBox 46" id="46"/>
            <p:cNvSpPr txBox="true"/>
            <p:nvPr/>
          </p:nvSpPr>
          <p:spPr>
            <a:xfrm>
              <a:off x="0" y="-28575"/>
              <a:ext cx="569032" cy="385763"/>
            </a:xfrm>
            <a:prstGeom prst="rect">
              <a:avLst/>
            </a:prstGeom>
          </p:spPr>
          <p:txBody>
            <a:bodyPr anchor="ctr" rtlCol="false" tIns="29700" lIns="29700" bIns="29700" rIns="29700"/>
            <a:lstStyle/>
            <a:p>
              <a:pPr algn="ctr">
                <a:lnSpc>
                  <a:spcPts val="2685"/>
                </a:lnSpc>
              </a:pPr>
              <a:r>
                <a:rPr lang="en-US" sz="1918">
                  <a:solidFill>
                    <a:srgbClr val="FAFAF7"/>
                  </a:solidFill>
                  <a:latin typeface="Open Sauce Light"/>
                </a:rPr>
                <a:t>STORIES</a:t>
              </a:r>
            </a:p>
          </p:txBody>
        </p:sp>
      </p:grpSp>
      <p:grpSp>
        <p:nvGrpSpPr>
          <p:cNvPr name="Group 47" id="47"/>
          <p:cNvGrpSpPr/>
          <p:nvPr/>
        </p:nvGrpSpPr>
        <p:grpSpPr>
          <a:xfrm rot="0">
            <a:off x="6524921" y="3039934"/>
            <a:ext cx="357180" cy="370016"/>
            <a:chOff x="0" y="0"/>
            <a:chExt cx="116724" cy="120919"/>
          </a:xfrm>
        </p:grpSpPr>
        <p:sp>
          <p:nvSpPr>
            <p:cNvPr name="Freeform 48" id="48"/>
            <p:cNvSpPr/>
            <p:nvPr/>
          </p:nvSpPr>
          <p:spPr>
            <a:xfrm flipH="false" flipV="false" rot="0">
              <a:off x="0" y="0"/>
              <a:ext cx="116724" cy="120919"/>
            </a:xfrm>
            <a:custGeom>
              <a:avLst/>
              <a:gdLst/>
              <a:ahLst/>
              <a:cxnLst/>
              <a:rect r="r" b="b" t="t" l="l"/>
              <a:pathLst>
                <a:path h="120919" w="116724">
                  <a:moveTo>
                    <a:pt x="58362" y="0"/>
                  </a:moveTo>
                  <a:lnTo>
                    <a:pt x="58362" y="0"/>
                  </a:lnTo>
                  <a:cubicBezTo>
                    <a:pt x="90595" y="0"/>
                    <a:pt x="116724" y="26130"/>
                    <a:pt x="116724" y="58362"/>
                  </a:cubicBezTo>
                  <a:lnTo>
                    <a:pt x="116724" y="62557"/>
                  </a:lnTo>
                  <a:cubicBezTo>
                    <a:pt x="116724" y="78035"/>
                    <a:pt x="110575" y="92880"/>
                    <a:pt x="99630" y="103825"/>
                  </a:cubicBezTo>
                  <a:cubicBezTo>
                    <a:pt x="88685" y="114770"/>
                    <a:pt x="73841" y="120919"/>
                    <a:pt x="58362" y="120919"/>
                  </a:cubicBezTo>
                  <a:lnTo>
                    <a:pt x="58362" y="120919"/>
                  </a:lnTo>
                  <a:cubicBezTo>
                    <a:pt x="26130" y="120919"/>
                    <a:pt x="0" y="94789"/>
                    <a:pt x="0" y="62557"/>
                  </a:cubicBezTo>
                  <a:lnTo>
                    <a:pt x="0" y="58362"/>
                  </a:lnTo>
                  <a:cubicBezTo>
                    <a:pt x="0" y="42883"/>
                    <a:pt x="6149" y="28039"/>
                    <a:pt x="17094" y="17094"/>
                  </a:cubicBezTo>
                  <a:cubicBezTo>
                    <a:pt x="28039" y="6149"/>
                    <a:pt x="42883" y="0"/>
                    <a:pt x="58362" y="0"/>
                  </a:cubicBezTo>
                  <a:close/>
                </a:path>
              </a:pathLst>
            </a:custGeom>
            <a:solidFill>
              <a:srgbClr val="CC0066"/>
            </a:solidFill>
            <a:ln w="9525" cap="rnd">
              <a:solidFill>
                <a:srgbClr val="000000"/>
              </a:solidFill>
              <a:prstDash val="solid"/>
              <a:round/>
            </a:ln>
          </p:spPr>
        </p:sp>
        <p:sp>
          <p:nvSpPr>
            <p:cNvPr name="TextBox 49" id="49"/>
            <p:cNvSpPr txBox="true"/>
            <p:nvPr/>
          </p:nvSpPr>
          <p:spPr>
            <a:xfrm>
              <a:off x="0" y="-28575"/>
              <a:ext cx="116724" cy="149494"/>
            </a:xfrm>
            <a:prstGeom prst="rect">
              <a:avLst/>
            </a:prstGeom>
          </p:spPr>
          <p:txBody>
            <a:bodyPr anchor="ctr" rtlCol="false" tIns="29700" lIns="29700" bIns="29700" rIns="29700"/>
            <a:lstStyle/>
            <a:p>
              <a:pPr algn="ctr">
                <a:lnSpc>
                  <a:spcPts val="2685"/>
                </a:lnSpc>
              </a:pPr>
            </a:p>
          </p:txBody>
        </p:sp>
      </p:grpSp>
      <p:grpSp>
        <p:nvGrpSpPr>
          <p:cNvPr name="Group 50" id="50"/>
          <p:cNvGrpSpPr/>
          <p:nvPr/>
        </p:nvGrpSpPr>
        <p:grpSpPr>
          <a:xfrm rot="0">
            <a:off x="8564914" y="3039934"/>
            <a:ext cx="357180" cy="370016"/>
            <a:chOff x="0" y="0"/>
            <a:chExt cx="116724" cy="120919"/>
          </a:xfrm>
        </p:grpSpPr>
        <p:sp>
          <p:nvSpPr>
            <p:cNvPr name="Freeform 51" id="51"/>
            <p:cNvSpPr/>
            <p:nvPr/>
          </p:nvSpPr>
          <p:spPr>
            <a:xfrm flipH="false" flipV="false" rot="0">
              <a:off x="0" y="0"/>
              <a:ext cx="116724" cy="120919"/>
            </a:xfrm>
            <a:custGeom>
              <a:avLst/>
              <a:gdLst/>
              <a:ahLst/>
              <a:cxnLst/>
              <a:rect r="r" b="b" t="t" l="l"/>
              <a:pathLst>
                <a:path h="120919" w="116724">
                  <a:moveTo>
                    <a:pt x="58362" y="0"/>
                  </a:moveTo>
                  <a:lnTo>
                    <a:pt x="58362" y="0"/>
                  </a:lnTo>
                  <a:cubicBezTo>
                    <a:pt x="90595" y="0"/>
                    <a:pt x="116724" y="26130"/>
                    <a:pt x="116724" y="58362"/>
                  </a:cubicBezTo>
                  <a:lnTo>
                    <a:pt x="116724" y="62557"/>
                  </a:lnTo>
                  <a:cubicBezTo>
                    <a:pt x="116724" y="78035"/>
                    <a:pt x="110575" y="92880"/>
                    <a:pt x="99630" y="103825"/>
                  </a:cubicBezTo>
                  <a:cubicBezTo>
                    <a:pt x="88685" y="114770"/>
                    <a:pt x="73841" y="120919"/>
                    <a:pt x="58362" y="120919"/>
                  </a:cubicBezTo>
                  <a:lnTo>
                    <a:pt x="58362" y="120919"/>
                  </a:lnTo>
                  <a:cubicBezTo>
                    <a:pt x="26130" y="120919"/>
                    <a:pt x="0" y="94789"/>
                    <a:pt x="0" y="62557"/>
                  </a:cubicBezTo>
                  <a:lnTo>
                    <a:pt x="0" y="58362"/>
                  </a:lnTo>
                  <a:cubicBezTo>
                    <a:pt x="0" y="42883"/>
                    <a:pt x="6149" y="28039"/>
                    <a:pt x="17094" y="17094"/>
                  </a:cubicBezTo>
                  <a:cubicBezTo>
                    <a:pt x="28039" y="6149"/>
                    <a:pt x="42883" y="0"/>
                    <a:pt x="58362" y="0"/>
                  </a:cubicBezTo>
                  <a:close/>
                </a:path>
              </a:pathLst>
            </a:custGeom>
            <a:solidFill>
              <a:srgbClr val="CC0066"/>
            </a:solidFill>
            <a:ln w="9525" cap="rnd">
              <a:solidFill>
                <a:srgbClr val="000000"/>
              </a:solidFill>
              <a:prstDash val="solid"/>
              <a:round/>
            </a:ln>
          </p:spPr>
        </p:sp>
        <p:sp>
          <p:nvSpPr>
            <p:cNvPr name="TextBox 52" id="52"/>
            <p:cNvSpPr txBox="true"/>
            <p:nvPr/>
          </p:nvSpPr>
          <p:spPr>
            <a:xfrm>
              <a:off x="0" y="-28575"/>
              <a:ext cx="116724" cy="149494"/>
            </a:xfrm>
            <a:prstGeom prst="rect">
              <a:avLst/>
            </a:prstGeom>
          </p:spPr>
          <p:txBody>
            <a:bodyPr anchor="ctr" rtlCol="false" tIns="29700" lIns="29700" bIns="29700" rIns="29700"/>
            <a:lstStyle/>
            <a:p>
              <a:pPr algn="ctr">
                <a:lnSpc>
                  <a:spcPts val="2685"/>
                </a:lnSpc>
              </a:pPr>
            </a:p>
          </p:txBody>
        </p:sp>
      </p:grpSp>
      <p:grpSp>
        <p:nvGrpSpPr>
          <p:cNvPr name="Group 53" id="53"/>
          <p:cNvGrpSpPr/>
          <p:nvPr/>
        </p:nvGrpSpPr>
        <p:grpSpPr>
          <a:xfrm rot="0">
            <a:off x="4209811" y="4958492"/>
            <a:ext cx="357180" cy="370016"/>
            <a:chOff x="0" y="0"/>
            <a:chExt cx="116724" cy="120919"/>
          </a:xfrm>
        </p:grpSpPr>
        <p:sp>
          <p:nvSpPr>
            <p:cNvPr name="Freeform 54" id="54"/>
            <p:cNvSpPr/>
            <p:nvPr/>
          </p:nvSpPr>
          <p:spPr>
            <a:xfrm flipH="false" flipV="false" rot="0">
              <a:off x="0" y="0"/>
              <a:ext cx="116724" cy="120919"/>
            </a:xfrm>
            <a:custGeom>
              <a:avLst/>
              <a:gdLst/>
              <a:ahLst/>
              <a:cxnLst/>
              <a:rect r="r" b="b" t="t" l="l"/>
              <a:pathLst>
                <a:path h="120919" w="116724">
                  <a:moveTo>
                    <a:pt x="58362" y="0"/>
                  </a:moveTo>
                  <a:lnTo>
                    <a:pt x="58362" y="0"/>
                  </a:lnTo>
                  <a:cubicBezTo>
                    <a:pt x="90595" y="0"/>
                    <a:pt x="116724" y="26130"/>
                    <a:pt x="116724" y="58362"/>
                  </a:cubicBezTo>
                  <a:lnTo>
                    <a:pt x="116724" y="62557"/>
                  </a:lnTo>
                  <a:cubicBezTo>
                    <a:pt x="116724" y="78035"/>
                    <a:pt x="110575" y="92880"/>
                    <a:pt x="99630" y="103825"/>
                  </a:cubicBezTo>
                  <a:cubicBezTo>
                    <a:pt x="88685" y="114770"/>
                    <a:pt x="73841" y="120919"/>
                    <a:pt x="58362" y="120919"/>
                  </a:cubicBezTo>
                  <a:lnTo>
                    <a:pt x="58362" y="120919"/>
                  </a:lnTo>
                  <a:cubicBezTo>
                    <a:pt x="26130" y="120919"/>
                    <a:pt x="0" y="94789"/>
                    <a:pt x="0" y="62557"/>
                  </a:cubicBezTo>
                  <a:lnTo>
                    <a:pt x="0" y="58362"/>
                  </a:lnTo>
                  <a:cubicBezTo>
                    <a:pt x="0" y="42883"/>
                    <a:pt x="6149" y="28039"/>
                    <a:pt x="17094" y="17094"/>
                  </a:cubicBezTo>
                  <a:cubicBezTo>
                    <a:pt x="28039" y="6149"/>
                    <a:pt x="42883" y="0"/>
                    <a:pt x="58362" y="0"/>
                  </a:cubicBezTo>
                  <a:close/>
                </a:path>
              </a:pathLst>
            </a:custGeom>
            <a:solidFill>
              <a:srgbClr val="CC0066"/>
            </a:solidFill>
            <a:ln w="9525" cap="rnd">
              <a:solidFill>
                <a:srgbClr val="000000"/>
              </a:solidFill>
              <a:prstDash val="solid"/>
              <a:round/>
            </a:ln>
          </p:spPr>
        </p:sp>
        <p:sp>
          <p:nvSpPr>
            <p:cNvPr name="TextBox 55" id="55"/>
            <p:cNvSpPr txBox="true"/>
            <p:nvPr/>
          </p:nvSpPr>
          <p:spPr>
            <a:xfrm>
              <a:off x="0" y="-28575"/>
              <a:ext cx="116724" cy="149494"/>
            </a:xfrm>
            <a:prstGeom prst="rect">
              <a:avLst/>
            </a:prstGeom>
          </p:spPr>
          <p:txBody>
            <a:bodyPr anchor="ctr" rtlCol="false" tIns="29700" lIns="29700" bIns="29700" rIns="29700"/>
            <a:lstStyle/>
            <a:p>
              <a:pPr algn="ctr">
                <a:lnSpc>
                  <a:spcPts val="2685"/>
                </a:lnSpc>
              </a:pPr>
            </a:p>
          </p:txBody>
        </p:sp>
      </p:grpSp>
      <p:grpSp>
        <p:nvGrpSpPr>
          <p:cNvPr name="Group 56" id="56"/>
          <p:cNvGrpSpPr/>
          <p:nvPr/>
        </p:nvGrpSpPr>
        <p:grpSpPr>
          <a:xfrm rot="0">
            <a:off x="7744754" y="5443649"/>
            <a:ext cx="357180" cy="370016"/>
            <a:chOff x="0" y="0"/>
            <a:chExt cx="116724" cy="120919"/>
          </a:xfrm>
        </p:grpSpPr>
        <p:sp>
          <p:nvSpPr>
            <p:cNvPr name="Freeform 57" id="57"/>
            <p:cNvSpPr/>
            <p:nvPr/>
          </p:nvSpPr>
          <p:spPr>
            <a:xfrm flipH="false" flipV="false" rot="0">
              <a:off x="0" y="0"/>
              <a:ext cx="116724" cy="120919"/>
            </a:xfrm>
            <a:custGeom>
              <a:avLst/>
              <a:gdLst/>
              <a:ahLst/>
              <a:cxnLst/>
              <a:rect r="r" b="b" t="t" l="l"/>
              <a:pathLst>
                <a:path h="120919" w="116724">
                  <a:moveTo>
                    <a:pt x="58362" y="0"/>
                  </a:moveTo>
                  <a:lnTo>
                    <a:pt x="58362" y="0"/>
                  </a:lnTo>
                  <a:cubicBezTo>
                    <a:pt x="90595" y="0"/>
                    <a:pt x="116724" y="26130"/>
                    <a:pt x="116724" y="58362"/>
                  </a:cubicBezTo>
                  <a:lnTo>
                    <a:pt x="116724" y="62557"/>
                  </a:lnTo>
                  <a:cubicBezTo>
                    <a:pt x="116724" y="78035"/>
                    <a:pt x="110575" y="92880"/>
                    <a:pt x="99630" y="103825"/>
                  </a:cubicBezTo>
                  <a:cubicBezTo>
                    <a:pt x="88685" y="114770"/>
                    <a:pt x="73841" y="120919"/>
                    <a:pt x="58362" y="120919"/>
                  </a:cubicBezTo>
                  <a:lnTo>
                    <a:pt x="58362" y="120919"/>
                  </a:lnTo>
                  <a:cubicBezTo>
                    <a:pt x="26130" y="120919"/>
                    <a:pt x="0" y="94789"/>
                    <a:pt x="0" y="62557"/>
                  </a:cubicBezTo>
                  <a:lnTo>
                    <a:pt x="0" y="58362"/>
                  </a:lnTo>
                  <a:cubicBezTo>
                    <a:pt x="0" y="42883"/>
                    <a:pt x="6149" y="28039"/>
                    <a:pt x="17094" y="17094"/>
                  </a:cubicBezTo>
                  <a:cubicBezTo>
                    <a:pt x="28039" y="6149"/>
                    <a:pt x="42883" y="0"/>
                    <a:pt x="58362" y="0"/>
                  </a:cubicBezTo>
                  <a:close/>
                </a:path>
              </a:pathLst>
            </a:custGeom>
            <a:solidFill>
              <a:srgbClr val="CC0066"/>
            </a:solidFill>
            <a:ln w="9525" cap="rnd">
              <a:solidFill>
                <a:srgbClr val="000000"/>
              </a:solidFill>
              <a:prstDash val="solid"/>
              <a:round/>
            </a:ln>
          </p:spPr>
        </p:sp>
        <p:sp>
          <p:nvSpPr>
            <p:cNvPr name="TextBox 58" id="58"/>
            <p:cNvSpPr txBox="true"/>
            <p:nvPr/>
          </p:nvSpPr>
          <p:spPr>
            <a:xfrm>
              <a:off x="0" y="-28575"/>
              <a:ext cx="116724" cy="149494"/>
            </a:xfrm>
            <a:prstGeom prst="rect">
              <a:avLst/>
            </a:prstGeom>
          </p:spPr>
          <p:txBody>
            <a:bodyPr anchor="ctr" rtlCol="false" tIns="29700" lIns="29700" bIns="29700" rIns="29700"/>
            <a:lstStyle/>
            <a:p>
              <a:pPr algn="ctr">
                <a:lnSpc>
                  <a:spcPts val="2685"/>
                </a:lnSpc>
              </a:pPr>
            </a:p>
          </p:txBody>
        </p:sp>
      </p:grpSp>
      <p:grpSp>
        <p:nvGrpSpPr>
          <p:cNvPr name="Group 59" id="59"/>
          <p:cNvGrpSpPr/>
          <p:nvPr/>
        </p:nvGrpSpPr>
        <p:grpSpPr>
          <a:xfrm rot="0">
            <a:off x="11631048" y="5576161"/>
            <a:ext cx="357180" cy="370016"/>
            <a:chOff x="0" y="0"/>
            <a:chExt cx="116724" cy="120919"/>
          </a:xfrm>
        </p:grpSpPr>
        <p:sp>
          <p:nvSpPr>
            <p:cNvPr name="Freeform 60" id="60"/>
            <p:cNvSpPr/>
            <p:nvPr/>
          </p:nvSpPr>
          <p:spPr>
            <a:xfrm flipH="false" flipV="false" rot="0">
              <a:off x="0" y="0"/>
              <a:ext cx="116724" cy="120919"/>
            </a:xfrm>
            <a:custGeom>
              <a:avLst/>
              <a:gdLst/>
              <a:ahLst/>
              <a:cxnLst/>
              <a:rect r="r" b="b" t="t" l="l"/>
              <a:pathLst>
                <a:path h="120919" w="116724">
                  <a:moveTo>
                    <a:pt x="58362" y="0"/>
                  </a:moveTo>
                  <a:lnTo>
                    <a:pt x="58362" y="0"/>
                  </a:lnTo>
                  <a:cubicBezTo>
                    <a:pt x="90595" y="0"/>
                    <a:pt x="116724" y="26130"/>
                    <a:pt x="116724" y="58362"/>
                  </a:cubicBezTo>
                  <a:lnTo>
                    <a:pt x="116724" y="62557"/>
                  </a:lnTo>
                  <a:cubicBezTo>
                    <a:pt x="116724" y="78035"/>
                    <a:pt x="110575" y="92880"/>
                    <a:pt x="99630" y="103825"/>
                  </a:cubicBezTo>
                  <a:cubicBezTo>
                    <a:pt x="88685" y="114770"/>
                    <a:pt x="73841" y="120919"/>
                    <a:pt x="58362" y="120919"/>
                  </a:cubicBezTo>
                  <a:lnTo>
                    <a:pt x="58362" y="120919"/>
                  </a:lnTo>
                  <a:cubicBezTo>
                    <a:pt x="26130" y="120919"/>
                    <a:pt x="0" y="94789"/>
                    <a:pt x="0" y="62557"/>
                  </a:cubicBezTo>
                  <a:lnTo>
                    <a:pt x="0" y="58362"/>
                  </a:lnTo>
                  <a:cubicBezTo>
                    <a:pt x="0" y="42883"/>
                    <a:pt x="6149" y="28039"/>
                    <a:pt x="17094" y="17094"/>
                  </a:cubicBezTo>
                  <a:cubicBezTo>
                    <a:pt x="28039" y="6149"/>
                    <a:pt x="42883" y="0"/>
                    <a:pt x="58362" y="0"/>
                  </a:cubicBezTo>
                  <a:close/>
                </a:path>
              </a:pathLst>
            </a:custGeom>
            <a:solidFill>
              <a:srgbClr val="CC0066"/>
            </a:solidFill>
            <a:ln w="9525" cap="rnd">
              <a:solidFill>
                <a:srgbClr val="000000"/>
              </a:solidFill>
              <a:prstDash val="solid"/>
              <a:round/>
            </a:ln>
          </p:spPr>
        </p:sp>
        <p:sp>
          <p:nvSpPr>
            <p:cNvPr name="TextBox 61" id="61"/>
            <p:cNvSpPr txBox="true"/>
            <p:nvPr/>
          </p:nvSpPr>
          <p:spPr>
            <a:xfrm>
              <a:off x="0" y="-28575"/>
              <a:ext cx="116724" cy="149494"/>
            </a:xfrm>
            <a:prstGeom prst="rect">
              <a:avLst/>
            </a:prstGeom>
          </p:spPr>
          <p:txBody>
            <a:bodyPr anchor="ctr" rtlCol="false" tIns="29700" lIns="29700" bIns="29700" rIns="29700"/>
            <a:lstStyle/>
            <a:p>
              <a:pPr algn="ctr">
                <a:lnSpc>
                  <a:spcPts val="2685"/>
                </a:lnSpc>
              </a:pPr>
            </a:p>
          </p:txBody>
        </p:sp>
      </p:grpSp>
      <p:grpSp>
        <p:nvGrpSpPr>
          <p:cNvPr name="Group 62" id="62"/>
          <p:cNvGrpSpPr/>
          <p:nvPr/>
        </p:nvGrpSpPr>
        <p:grpSpPr>
          <a:xfrm rot="0">
            <a:off x="6435857" y="9258300"/>
            <a:ext cx="357180" cy="370016"/>
            <a:chOff x="0" y="0"/>
            <a:chExt cx="116724" cy="120919"/>
          </a:xfrm>
        </p:grpSpPr>
        <p:sp>
          <p:nvSpPr>
            <p:cNvPr name="Freeform 63" id="63"/>
            <p:cNvSpPr/>
            <p:nvPr/>
          </p:nvSpPr>
          <p:spPr>
            <a:xfrm flipH="false" flipV="false" rot="0">
              <a:off x="0" y="0"/>
              <a:ext cx="116724" cy="120919"/>
            </a:xfrm>
            <a:custGeom>
              <a:avLst/>
              <a:gdLst/>
              <a:ahLst/>
              <a:cxnLst/>
              <a:rect r="r" b="b" t="t" l="l"/>
              <a:pathLst>
                <a:path h="120919" w="116724">
                  <a:moveTo>
                    <a:pt x="58362" y="0"/>
                  </a:moveTo>
                  <a:lnTo>
                    <a:pt x="58362" y="0"/>
                  </a:lnTo>
                  <a:cubicBezTo>
                    <a:pt x="90595" y="0"/>
                    <a:pt x="116724" y="26130"/>
                    <a:pt x="116724" y="58362"/>
                  </a:cubicBezTo>
                  <a:lnTo>
                    <a:pt x="116724" y="62557"/>
                  </a:lnTo>
                  <a:cubicBezTo>
                    <a:pt x="116724" y="78035"/>
                    <a:pt x="110575" y="92880"/>
                    <a:pt x="99630" y="103825"/>
                  </a:cubicBezTo>
                  <a:cubicBezTo>
                    <a:pt x="88685" y="114770"/>
                    <a:pt x="73841" y="120919"/>
                    <a:pt x="58362" y="120919"/>
                  </a:cubicBezTo>
                  <a:lnTo>
                    <a:pt x="58362" y="120919"/>
                  </a:lnTo>
                  <a:cubicBezTo>
                    <a:pt x="26130" y="120919"/>
                    <a:pt x="0" y="94789"/>
                    <a:pt x="0" y="62557"/>
                  </a:cubicBezTo>
                  <a:lnTo>
                    <a:pt x="0" y="58362"/>
                  </a:lnTo>
                  <a:cubicBezTo>
                    <a:pt x="0" y="42883"/>
                    <a:pt x="6149" y="28039"/>
                    <a:pt x="17094" y="17094"/>
                  </a:cubicBezTo>
                  <a:cubicBezTo>
                    <a:pt x="28039" y="6149"/>
                    <a:pt x="42883" y="0"/>
                    <a:pt x="58362" y="0"/>
                  </a:cubicBezTo>
                  <a:close/>
                </a:path>
              </a:pathLst>
            </a:custGeom>
            <a:solidFill>
              <a:srgbClr val="CC0066"/>
            </a:solidFill>
            <a:ln w="9525" cap="rnd">
              <a:solidFill>
                <a:srgbClr val="000000"/>
              </a:solidFill>
              <a:prstDash val="solid"/>
              <a:round/>
            </a:ln>
          </p:spPr>
        </p:sp>
        <p:sp>
          <p:nvSpPr>
            <p:cNvPr name="TextBox 64" id="64"/>
            <p:cNvSpPr txBox="true"/>
            <p:nvPr/>
          </p:nvSpPr>
          <p:spPr>
            <a:xfrm>
              <a:off x="0" y="-28575"/>
              <a:ext cx="116724" cy="149494"/>
            </a:xfrm>
            <a:prstGeom prst="rect">
              <a:avLst/>
            </a:prstGeom>
          </p:spPr>
          <p:txBody>
            <a:bodyPr anchor="ctr" rtlCol="false" tIns="29700" lIns="29700" bIns="29700" rIns="29700"/>
            <a:lstStyle/>
            <a:p>
              <a:pPr algn="ctr">
                <a:lnSpc>
                  <a:spcPts val="2685"/>
                </a:lnSpc>
              </a:p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DAGBTolPT9I</dc:identifier>
  <dcterms:modified xsi:type="dcterms:W3CDTF">2011-08-01T06:04:30Z</dcterms:modified>
  <cp:revision>1</cp:revision>
  <dc:title>FIU COIL - Final Presentation</dc:title>
</cp:coreProperties>
</file>